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77" r:id="rId5"/>
    <p:sldId id="270" r:id="rId6"/>
    <p:sldId id="259" r:id="rId7"/>
    <p:sldId id="260" r:id="rId8"/>
    <p:sldId id="261" r:id="rId9"/>
    <p:sldId id="263" r:id="rId10"/>
    <p:sldId id="262" r:id="rId11"/>
    <p:sldId id="267" r:id="rId12"/>
    <p:sldId id="271" r:id="rId13"/>
    <p:sldId id="264" r:id="rId14"/>
    <p:sldId id="274" r:id="rId15"/>
    <p:sldId id="281" r:id="rId16"/>
    <p:sldId id="282" r:id="rId17"/>
    <p:sldId id="276" r:id="rId18"/>
    <p:sldId id="275" r:id="rId19"/>
    <p:sldId id="279" r:id="rId20"/>
    <p:sldId id="284" r:id="rId21"/>
    <p:sldId id="283" r:id="rId22"/>
  </p:sldIdLst>
  <p:sldSz cx="12192000" cy="6858000"/>
  <p:notesSz cx="7102475" cy="9037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0B7212-0642-48EB-8C96-E95C28439CAF}" v="108" dt="2023-01-18T17:42:45.7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4" autoAdjust="0"/>
    <p:restoredTop sz="81219" autoAdjust="0"/>
  </p:normalViewPr>
  <p:slideViewPr>
    <p:cSldViewPr snapToGrid="0">
      <p:cViewPr varScale="1">
        <p:scale>
          <a:sx n="92" d="100"/>
          <a:sy n="92" d="100"/>
        </p:scale>
        <p:origin x="1236"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2" d="100"/>
          <a:sy n="122" d="100"/>
        </p:scale>
        <p:origin x="494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537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485" y="0"/>
            <a:ext cx="3078383" cy="453734"/>
          </a:xfrm>
          <a:prstGeom prst="rect">
            <a:avLst/>
          </a:prstGeom>
        </p:spPr>
        <p:txBody>
          <a:bodyPr vert="horz" lIns="91440" tIns="45720" rIns="91440" bIns="45720" rtlCol="0"/>
          <a:lstStyle>
            <a:lvl1pPr algn="r">
              <a:defRPr sz="1200"/>
            </a:lvl1pPr>
          </a:lstStyle>
          <a:p>
            <a:fld id="{FDDDF820-EBCB-4418-A728-EF1754609BB7}" type="datetimeFigureOut">
              <a:rPr lang="en-US" smtClean="0"/>
              <a:t>1/18/2023</a:t>
            </a:fld>
            <a:endParaRPr lang="en-US"/>
          </a:p>
        </p:txBody>
      </p:sp>
      <p:sp>
        <p:nvSpPr>
          <p:cNvPr id="4" name="Slide Image Placeholder 3"/>
          <p:cNvSpPr>
            <a:spLocks noGrp="1" noRot="1" noChangeAspect="1"/>
          </p:cNvSpPr>
          <p:nvPr>
            <p:ph type="sldImg" idx="2"/>
          </p:nvPr>
        </p:nvSpPr>
        <p:spPr>
          <a:xfrm>
            <a:off x="839788" y="1130300"/>
            <a:ext cx="5422900" cy="30495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891" y="4349055"/>
            <a:ext cx="5680693" cy="355887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83905"/>
            <a:ext cx="3078383" cy="4537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485" y="8583905"/>
            <a:ext cx="3078383" cy="453734"/>
          </a:xfrm>
          <a:prstGeom prst="rect">
            <a:avLst/>
          </a:prstGeom>
        </p:spPr>
        <p:txBody>
          <a:bodyPr vert="horz" lIns="91440" tIns="45720" rIns="91440" bIns="45720" rtlCol="0" anchor="b"/>
          <a:lstStyle>
            <a:lvl1pPr algn="r">
              <a:defRPr sz="1200"/>
            </a:lvl1pPr>
          </a:lstStyle>
          <a:p>
            <a:fld id="{0DB9CC64-C3A7-4F5E-AC75-3CB20607A4FD}" type="slidenum">
              <a:rPr lang="en-US" smtClean="0"/>
              <a:t>‹#›</a:t>
            </a:fld>
            <a:endParaRPr lang="en-US"/>
          </a:p>
        </p:txBody>
      </p:sp>
    </p:spTree>
    <p:extLst>
      <p:ext uri="{BB962C8B-B14F-4D97-AF65-F5344CB8AC3E}">
        <p14:creationId xmlns:p14="http://schemas.microsoft.com/office/powerpoint/2010/main" val="2316122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B9CC64-C3A7-4F5E-AC75-3CB20607A4FD}" type="slidenum">
              <a:rPr lang="en-US" smtClean="0"/>
              <a:t>1</a:t>
            </a:fld>
            <a:endParaRPr lang="en-US"/>
          </a:p>
        </p:txBody>
      </p:sp>
    </p:spTree>
    <p:extLst>
      <p:ext uri="{BB962C8B-B14F-4D97-AF65-F5344CB8AC3E}">
        <p14:creationId xmlns:p14="http://schemas.microsoft.com/office/powerpoint/2010/main" val="3683221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B9CC64-C3A7-4F5E-AC75-3CB20607A4FD}" type="slidenum">
              <a:rPr lang="en-US" smtClean="0"/>
              <a:t>2</a:t>
            </a:fld>
            <a:endParaRPr lang="en-US"/>
          </a:p>
        </p:txBody>
      </p:sp>
    </p:spTree>
    <p:extLst>
      <p:ext uri="{BB962C8B-B14F-4D97-AF65-F5344CB8AC3E}">
        <p14:creationId xmlns:p14="http://schemas.microsoft.com/office/powerpoint/2010/main" val="247247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B9CC64-C3A7-4F5E-AC75-3CB20607A4FD}" type="slidenum">
              <a:rPr lang="en-US" smtClean="0"/>
              <a:t>3</a:t>
            </a:fld>
            <a:endParaRPr lang="en-US"/>
          </a:p>
        </p:txBody>
      </p:sp>
    </p:spTree>
    <p:extLst>
      <p:ext uri="{BB962C8B-B14F-4D97-AF65-F5344CB8AC3E}">
        <p14:creationId xmlns:p14="http://schemas.microsoft.com/office/powerpoint/2010/main" val="2096420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B9CC64-C3A7-4F5E-AC75-3CB20607A4FD}" type="slidenum">
              <a:rPr lang="en-US" smtClean="0"/>
              <a:t>10</a:t>
            </a:fld>
            <a:endParaRPr lang="en-US"/>
          </a:p>
        </p:txBody>
      </p:sp>
    </p:spTree>
    <p:extLst>
      <p:ext uri="{BB962C8B-B14F-4D97-AF65-F5344CB8AC3E}">
        <p14:creationId xmlns:p14="http://schemas.microsoft.com/office/powerpoint/2010/main" val="1537121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B9CC64-C3A7-4F5E-AC75-3CB20607A4FD}" type="slidenum">
              <a:rPr lang="en-US" smtClean="0"/>
              <a:t>12</a:t>
            </a:fld>
            <a:endParaRPr lang="en-US"/>
          </a:p>
        </p:txBody>
      </p:sp>
    </p:spTree>
    <p:extLst>
      <p:ext uri="{BB962C8B-B14F-4D97-AF65-F5344CB8AC3E}">
        <p14:creationId xmlns:p14="http://schemas.microsoft.com/office/powerpoint/2010/main" val="282364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B9CC64-C3A7-4F5E-AC75-3CB20607A4FD}" type="slidenum">
              <a:rPr lang="en-US" smtClean="0"/>
              <a:t>17</a:t>
            </a:fld>
            <a:endParaRPr lang="en-US"/>
          </a:p>
        </p:txBody>
      </p:sp>
    </p:spTree>
    <p:extLst>
      <p:ext uri="{BB962C8B-B14F-4D97-AF65-F5344CB8AC3E}">
        <p14:creationId xmlns:p14="http://schemas.microsoft.com/office/powerpoint/2010/main" val="194731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B9CC64-C3A7-4F5E-AC75-3CB20607A4FD}" type="slidenum">
              <a:rPr lang="en-US" smtClean="0"/>
              <a:t>21</a:t>
            </a:fld>
            <a:endParaRPr lang="en-US"/>
          </a:p>
        </p:txBody>
      </p:sp>
    </p:spTree>
    <p:extLst>
      <p:ext uri="{BB962C8B-B14F-4D97-AF65-F5344CB8AC3E}">
        <p14:creationId xmlns:p14="http://schemas.microsoft.com/office/powerpoint/2010/main" val="1728024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A9BC5-EEAF-97E6-EE34-BA402C073E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7DFDE5-EA89-7C6E-DBFF-E966C55D00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646001-1C15-0684-B1D2-05640A70E029}"/>
              </a:ext>
            </a:extLst>
          </p:cNvPr>
          <p:cNvSpPr>
            <a:spLocks noGrp="1"/>
          </p:cNvSpPr>
          <p:nvPr>
            <p:ph type="dt" sz="half" idx="10"/>
          </p:nvPr>
        </p:nvSpPr>
        <p:spPr/>
        <p:txBody>
          <a:bodyPr/>
          <a:lstStyle/>
          <a:p>
            <a:fld id="{2E2D9E32-5E65-4E61-A35B-05CA9F2C51F2}" type="datetimeFigureOut">
              <a:rPr lang="en-US" smtClean="0"/>
              <a:t>1/18/2023</a:t>
            </a:fld>
            <a:endParaRPr lang="en-US"/>
          </a:p>
        </p:txBody>
      </p:sp>
      <p:sp>
        <p:nvSpPr>
          <p:cNvPr id="5" name="Footer Placeholder 4">
            <a:extLst>
              <a:ext uri="{FF2B5EF4-FFF2-40B4-BE49-F238E27FC236}">
                <a16:creationId xmlns:a16="http://schemas.microsoft.com/office/drawing/2014/main" id="{AF642A6C-F65D-6EF8-4864-0917694475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822DE4-2DF7-B1E8-2B9F-725A10F96EB8}"/>
              </a:ext>
            </a:extLst>
          </p:cNvPr>
          <p:cNvSpPr>
            <a:spLocks noGrp="1"/>
          </p:cNvSpPr>
          <p:nvPr>
            <p:ph type="sldNum" sz="quarter" idx="12"/>
          </p:nvPr>
        </p:nvSpPr>
        <p:spPr/>
        <p:txBody>
          <a:bodyPr/>
          <a:lstStyle/>
          <a:p>
            <a:fld id="{A7906A3E-392F-4E64-A0EB-A27DE2572C32}" type="slidenum">
              <a:rPr lang="en-US" smtClean="0"/>
              <a:t>‹#›</a:t>
            </a:fld>
            <a:endParaRPr lang="en-US"/>
          </a:p>
        </p:txBody>
      </p:sp>
    </p:spTree>
    <p:extLst>
      <p:ext uri="{BB962C8B-B14F-4D97-AF65-F5344CB8AC3E}">
        <p14:creationId xmlns:p14="http://schemas.microsoft.com/office/powerpoint/2010/main" val="2241674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D13E3-2EEB-B8F2-61CD-77267F4B6F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7B01F3-BBAA-AF12-1DAF-1D0946D4A7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770AF9-073C-7334-511E-6C8E5C4EB254}"/>
              </a:ext>
            </a:extLst>
          </p:cNvPr>
          <p:cNvSpPr>
            <a:spLocks noGrp="1"/>
          </p:cNvSpPr>
          <p:nvPr>
            <p:ph type="dt" sz="half" idx="10"/>
          </p:nvPr>
        </p:nvSpPr>
        <p:spPr/>
        <p:txBody>
          <a:bodyPr/>
          <a:lstStyle/>
          <a:p>
            <a:fld id="{2E2D9E32-5E65-4E61-A35B-05CA9F2C51F2}" type="datetimeFigureOut">
              <a:rPr lang="en-US" smtClean="0"/>
              <a:t>1/18/2023</a:t>
            </a:fld>
            <a:endParaRPr lang="en-US"/>
          </a:p>
        </p:txBody>
      </p:sp>
      <p:sp>
        <p:nvSpPr>
          <p:cNvPr id="5" name="Footer Placeholder 4">
            <a:extLst>
              <a:ext uri="{FF2B5EF4-FFF2-40B4-BE49-F238E27FC236}">
                <a16:creationId xmlns:a16="http://schemas.microsoft.com/office/drawing/2014/main" id="{36B488D5-0F43-3F80-0E5E-EED7C1B6C8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3CEFA-C2E9-7D1C-FABC-0B3CEC5390BE}"/>
              </a:ext>
            </a:extLst>
          </p:cNvPr>
          <p:cNvSpPr>
            <a:spLocks noGrp="1"/>
          </p:cNvSpPr>
          <p:nvPr>
            <p:ph type="sldNum" sz="quarter" idx="12"/>
          </p:nvPr>
        </p:nvSpPr>
        <p:spPr/>
        <p:txBody>
          <a:bodyPr/>
          <a:lstStyle/>
          <a:p>
            <a:fld id="{A7906A3E-392F-4E64-A0EB-A27DE2572C32}" type="slidenum">
              <a:rPr lang="en-US" smtClean="0"/>
              <a:t>‹#›</a:t>
            </a:fld>
            <a:endParaRPr lang="en-US"/>
          </a:p>
        </p:txBody>
      </p:sp>
    </p:spTree>
    <p:extLst>
      <p:ext uri="{BB962C8B-B14F-4D97-AF65-F5344CB8AC3E}">
        <p14:creationId xmlns:p14="http://schemas.microsoft.com/office/powerpoint/2010/main" val="4066026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66DBFE-1027-BB15-D14F-DA9CB5F793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0704A4-7741-8E5D-0F3B-5DB6535944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AB0DA9-CD4E-9C93-5F19-DD73D77D9D85}"/>
              </a:ext>
            </a:extLst>
          </p:cNvPr>
          <p:cNvSpPr>
            <a:spLocks noGrp="1"/>
          </p:cNvSpPr>
          <p:nvPr>
            <p:ph type="dt" sz="half" idx="10"/>
          </p:nvPr>
        </p:nvSpPr>
        <p:spPr/>
        <p:txBody>
          <a:bodyPr/>
          <a:lstStyle/>
          <a:p>
            <a:fld id="{2E2D9E32-5E65-4E61-A35B-05CA9F2C51F2}" type="datetimeFigureOut">
              <a:rPr lang="en-US" smtClean="0"/>
              <a:t>1/18/2023</a:t>
            </a:fld>
            <a:endParaRPr lang="en-US"/>
          </a:p>
        </p:txBody>
      </p:sp>
      <p:sp>
        <p:nvSpPr>
          <p:cNvPr id="5" name="Footer Placeholder 4">
            <a:extLst>
              <a:ext uri="{FF2B5EF4-FFF2-40B4-BE49-F238E27FC236}">
                <a16:creationId xmlns:a16="http://schemas.microsoft.com/office/drawing/2014/main" id="{58C7425C-19CF-96F4-E2A4-5F077C2E8D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8DE2CE-F2C5-CB74-F4D7-643540CC545E}"/>
              </a:ext>
            </a:extLst>
          </p:cNvPr>
          <p:cNvSpPr>
            <a:spLocks noGrp="1"/>
          </p:cNvSpPr>
          <p:nvPr>
            <p:ph type="sldNum" sz="quarter" idx="12"/>
          </p:nvPr>
        </p:nvSpPr>
        <p:spPr/>
        <p:txBody>
          <a:bodyPr/>
          <a:lstStyle/>
          <a:p>
            <a:fld id="{A7906A3E-392F-4E64-A0EB-A27DE2572C32}" type="slidenum">
              <a:rPr lang="en-US" smtClean="0"/>
              <a:t>‹#›</a:t>
            </a:fld>
            <a:endParaRPr lang="en-US"/>
          </a:p>
        </p:txBody>
      </p:sp>
    </p:spTree>
    <p:extLst>
      <p:ext uri="{BB962C8B-B14F-4D97-AF65-F5344CB8AC3E}">
        <p14:creationId xmlns:p14="http://schemas.microsoft.com/office/powerpoint/2010/main" val="2637858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4C4A9-6EFB-84A1-4849-B843725EC8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B5B321-2F3E-82F1-35EC-DD3C501FAB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A64317-067F-B737-B1E4-40EABAA41FB4}"/>
              </a:ext>
            </a:extLst>
          </p:cNvPr>
          <p:cNvSpPr>
            <a:spLocks noGrp="1"/>
          </p:cNvSpPr>
          <p:nvPr>
            <p:ph type="dt" sz="half" idx="10"/>
          </p:nvPr>
        </p:nvSpPr>
        <p:spPr/>
        <p:txBody>
          <a:bodyPr/>
          <a:lstStyle/>
          <a:p>
            <a:fld id="{2E2D9E32-5E65-4E61-A35B-05CA9F2C51F2}" type="datetimeFigureOut">
              <a:rPr lang="en-US" smtClean="0"/>
              <a:t>1/18/2023</a:t>
            </a:fld>
            <a:endParaRPr lang="en-US"/>
          </a:p>
        </p:txBody>
      </p:sp>
      <p:sp>
        <p:nvSpPr>
          <p:cNvPr id="5" name="Footer Placeholder 4">
            <a:extLst>
              <a:ext uri="{FF2B5EF4-FFF2-40B4-BE49-F238E27FC236}">
                <a16:creationId xmlns:a16="http://schemas.microsoft.com/office/drawing/2014/main" id="{10273C1A-1841-9F02-50D0-C48EE28C5F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0C61EF-AF8A-58AD-8842-147A3DFB0E4F}"/>
              </a:ext>
            </a:extLst>
          </p:cNvPr>
          <p:cNvSpPr>
            <a:spLocks noGrp="1"/>
          </p:cNvSpPr>
          <p:nvPr>
            <p:ph type="sldNum" sz="quarter" idx="12"/>
          </p:nvPr>
        </p:nvSpPr>
        <p:spPr/>
        <p:txBody>
          <a:bodyPr/>
          <a:lstStyle/>
          <a:p>
            <a:fld id="{A7906A3E-392F-4E64-A0EB-A27DE2572C32}" type="slidenum">
              <a:rPr lang="en-US" smtClean="0"/>
              <a:t>‹#›</a:t>
            </a:fld>
            <a:endParaRPr lang="en-US"/>
          </a:p>
        </p:txBody>
      </p:sp>
    </p:spTree>
    <p:extLst>
      <p:ext uri="{BB962C8B-B14F-4D97-AF65-F5344CB8AC3E}">
        <p14:creationId xmlns:p14="http://schemas.microsoft.com/office/powerpoint/2010/main" val="506871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34DC2-EB0F-6DFF-4D52-C456581C3E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FCF5CE-62C1-A9A2-FB67-15404D7893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BC299A-F1D9-9CAD-63A1-D180C0E20489}"/>
              </a:ext>
            </a:extLst>
          </p:cNvPr>
          <p:cNvSpPr>
            <a:spLocks noGrp="1"/>
          </p:cNvSpPr>
          <p:nvPr>
            <p:ph type="dt" sz="half" idx="10"/>
          </p:nvPr>
        </p:nvSpPr>
        <p:spPr/>
        <p:txBody>
          <a:bodyPr/>
          <a:lstStyle/>
          <a:p>
            <a:fld id="{2E2D9E32-5E65-4E61-A35B-05CA9F2C51F2}" type="datetimeFigureOut">
              <a:rPr lang="en-US" smtClean="0"/>
              <a:t>1/18/2023</a:t>
            </a:fld>
            <a:endParaRPr lang="en-US"/>
          </a:p>
        </p:txBody>
      </p:sp>
      <p:sp>
        <p:nvSpPr>
          <p:cNvPr id="5" name="Footer Placeholder 4">
            <a:extLst>
              <a:ext uri="{FF2B5EF4-FFF2-40B4-BE49-F238E27FC236}">
                <a16:creationId xmlns:a16="http://schemas.microsoft.com/office/drawing/2014/main" id="{23B0B5C7-B659-3876-FACB-1A561CC351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8F048D-5511-7B4A-BC0F-50E9A85E1139}"/>
              </a:ext>
            </a:extLst>
          </p:cNvPr>
          <p:cNvSpPr>
            <a:spLocks noGrp="1"/>
          </p:cNvSpPr>
          <p:nvPr>
            <p:ph type="sldNum" sz="quarter" idx="12"/>
          </p:nvPr>
        </p:nvSpPr>
        <p:spPr/>
        <p:txBody>
          <a:bodyPr/>
          <a:lstStyle/>
          <a:p>
            <a:fld id="{A7906A3E-392F-4E64-A0EB-A27DE2572C32}" type="slidenum">
              <a:rPr lang="en-US" smtClean="0"/>
              <a:t>‹#›</a:t>
            </a:fld>
            <a:endParaRPr lang="en-US"/>
          </a:p>
        </p:txBody>
      </p:sp>
    </p:spTree>
    <p:extLst>
      <p:ext uri="{BB962C8B-B14F-4D97-AF65-F5344CB8AC3E}">
        <p14:creationId xmlns:p14="http://schemas.microsoft.com/office/powerpoint/2010/main" val="556943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05107-502B-3A3B-1C07-B5983DEB58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4682B-F0DE-7F0D-3956-6FC371B863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A9D796-99DB-AB08-1700-245B147A7F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2A463B-9251-87D0-C9FF-BA7B9AB11007}"/>
              </a:ext>
            </a:extLst>
          </p:cNvPr>
          <p:cNvSpPr>
            <a:spLocks noGrp="1"/>
          </p:cNvSpPr>
          <p:nvPr>
            <p:ph type="dt" sz="half" idx="10"/>
          </p:nvPr>
        </p:nvSpPr>
        <p:spPr/>
        <p:txBody>
          <a:bodyPr/>
          <a:lstStyle/>
          <a:p>
            <a:fld id="{2E2D9E32-5E65-4E61-A35B-05CA9F2C51F2}" type="datetimeFigureOut">
              <a:rPr lang="en-US" smtClean="0"/>
              <a:t>1/18/2023</a:t>
            </a:fld>
            <a:endParaRPr lang="en-US"/>
          </a:p>
        </p:txBody>
      </p:sp>
      <p:sp>
        <p:nvSpPr>
          <p:cNvPr id="6" name="Footer Placeholder 5">
            <a:extLst>
              <a:ext uri="{FF2B5EF4-FFF2-40B4-BE49-F238E27FC236}">
                <a16:creationId xmlns:a16="http://schemas.microsoft.com/office/drawing/2014/main" id="{2EDAC6D0-A1BE-7C95-7AB9-544CD1D8D8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2C2D37-D483-A1DC-90C9-629EEBAD98E5}"/>
              </a:ext>
            </a:extLst>
          </p:cNvPr>
          <p:cNvSpPr>
            <a:spLocks noGrp="1"/>
          </p:cNvSpPr>
          <p:nvPr>
            <p:ph type="sldNum" sz="quarter" idx="12"/>
          </p:nvPr>
        </p:nvSpPr>
        <p:spPr/>
        <p:txBody>
          <a:bodyPr/>
          <a:lstStyle/>
          <a:p>
            <a:fld id="{A7906A3E-392F-4E64-A0EB-A27DE2572C32}" type="slidenum">
              <a:rPr lang="en-US" smtClean="0"/>
              <a:t>‹#›</a:t>
            </a:fld>
            <a:endParaRPr lang="en-US"/>
          </a:p>
        </p:txBody>
      </p:sp>
    </p:spTree>
    <p:extLst>
      <p:ext uri="{BB962C8B-B14F-4D97-AF65-F5344CB8AC3E}">
        <p14:creationId xmlns:p14="http://schemas.microsoft.com/office/powerpoint/2010/main" val="3483095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3A556-B3C2-8AC8-3A2B-D146D12D02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02A6D7-5F1B-DB82-B3E4-3BAE526BA6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FE59D8-C93D-0335-D40B-7DCB24F83C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79889C-D25E-8414-5480-2D75FBE2D2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F5E6E1-4FAB-8B0B-2A01-5DB77CD896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4EA9FD-169A-6372-39CB-A3CE21E6F53C}"/>
              </a:ext>
            </a:extLst>
          </p:cNvPr>
          <p:cNvSpPr>
            <a:spLocks noGrp="1"/>
          </p:cNvSpPr>
          <p:nvPr>
            <p:ph type="dt" sz="half" idx="10"/>
          </p:nvPr>
        </p:nvSpPr>
        <p:spPr/>
        <p:txBody>
          <a:bodyPr/>
          <a:lstStyle/>
          <a:p>
            <a:fld id="{2E2D9E32-5E65-4E61-A35B-05CA9F2C51F2}" type="datetimeFigureOut">
              <a:rPr lang="en-US" smtClean="0"/>
              <a:t>1/18/2023</a:t>
            </a:fld>
            <a:endParaRPr lang="en-US"/>
          </a:p>
        </p:txBody>
      </p:sp>
      <p:sp>
        <p:nvSpPr>
          <p:cNvPr id="8" name="Footer Placeholder 7">
            <a:extLst>
              <a:ext uri="{FF2B5EF4-FFF2-40B4-BE49-F238E27FC236}">
                <a16:creationId xmlns:a16="http://schemas.microsoft.com/office/drawing/2014/main" id="{39B16A58-E116-93E2-F2B4-6F9A39953C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5C003C-BD07-9FA6-D855-5B64CA129768}"/>
              </a:ext>
            </a:extLst>
          </p:cNvPr>
          <p:cNvSpPr>
            <a:spLocks noGrp="1"/>
          </p:cNvSpPr>
          <p:nvPr>
            <p:ph type="sldNum" sz="quarter" idx="12"/>
          </p:nvPr>
        </p:nvSpPr>
        <p:spPr/>
        <p:txBody>
          <a:bodyPr/>
          <a:lstStyle/>
          <a:p>
            <a:fld id="{A7906A3E-392F-4E64-A0EB-A27DE2572C32}" type="slidenum">
              <a:rPr lang="en-US" smtClean="0"/>
              <a:t>‹#›</a:t>
            </a:fld>
            <a:endParaRPr lang="en-US"/>
          </a:p>
        </p:txBody>
      </p:sp>
    </p:spTree>
    <p:extLst>
      <p:ext uri="{BB962C8B-B14F-4D97-AF65-F5344CB8AC3E}">
        <p14:creationId xmlns:p14="http://schemas.microsoft.com/office/powerpoint/2010/main" val="258881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DCCCC-E769-E751-3D5D-EEC70745CD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8C115F-6BDD-8D04-9B13-F8F73207A673}"/>
              </a:ext>
            </a:extLst>
          </p:cNvPr>
          <p:cNvSpPr>
            <a:spLocks noGrp="1"/>
          </p:cNvSpPr>
          <p:nvPr>
            <p:ph type="dt" sz="half" idx="10"/>
          </p:nvPr>
        </p:nvSpPr>
        <p:spPr/>
        <p:txBody>
          <a:bodyPr/>
          <a:lstStyle/>
          <a:p>
            <a:fld id="{2E2D9E32-5E65-4E61-A35B-05CA9F2C51F2}" type="datetimeFigureOut">
              <a:rPr lang="en-US" smtClean="0"/>
              <a:t>1/18/2023</a:t>
            </a:fld>
            <a:endParaRPr lang="en-US"/>
          </a:p>
        </p:txBody>
      </p:sp>
      <p:sp>
        <p:nvSpPr>
          <p:cNvPr id="4" name="Footer Placeholder 3">
            <a:extLst>
              <a:ext uri="{FF2B5EF4-FFF2-40B4-BE49-F238E27FC236}">
                <a16:creationId xmlns:a16="http://schemas.microsoft.com/office/drawing/2014/main" id="{DC772868-FA78-DA8F-2D55-76E5878ED7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4FA28F-1F70-0225-5920-C9E5108CBD1D}"/>
              </a:ext>
            </a:extLst>
          </p:cNvPr>
          <p:cNvSpPr>
            <a:spLocks noGrp="1"/>
          </p:cNvSpPr>
          <p:nvPr>
            <p:ph type="sldNum" sz="quarter" idx="12"/>
          </p:nvPr>
        </p:nvSpPr>
        <p:spPr/>
        <p:txBody>
          <a:bodyPr/>
          <a:lstStyle/>
          <a:p>
            <a:fld id="{A7906A3E-392F-4E64-A0EB-A27DE2572C32}" type="slidenum">
              <a:rPr lang="en-US" smtClean="0"/>
              <a:t>‹#›</a:t>
            </a:fld>
            <a:endParaRPr lang="en-US"/>
          </a:p>
        </p:txBody>
      </p:sp>
    </p:spTree>
    <p:extLst>
      <p:ext uri="{BB962C8B-B14F-4D97-AF65-F5344CB8AC3E}">
        <p14:creationId xmlns:p14="http://schemas.microsoft.com/office/powerpoint/2010/main" val="735478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DCDF66-BAA3-E535-8E4F-1EE51C543428}"/>
              </a:ext>
            </a:extLst>
          </p:cNvPr>
          <p:cNvSpPr>
            <a:spLocks noGrp="1"/>
          </p:cNvSpPr>
          <p:nvPr>
            <p:ph type="dt" sz="half" idx="10"/>
          </p:nvPr>
        </p:nvSpPr>
        <p:spPr/>
        <p:txBody>
          <a:bodyPr/>
          <a:lstStyle/>
          <a:p>
            <a:fld id="{2E2D9E32-5E65-4E61-A35B-05CA9F2C51F2}" type="datetimeFigureOut">
              <a:rPr lang="en-US" smtClean="0"/>
              <a:t>1/18/2023</a:t>
            </a:fld>
            <a:endParaRPr lang="en-US"/>
          </a:p>
        </p:txBody>
      </p:sp>
      <p:sp>
        <p:nvSpPr>
          <p:cNvPr id="3" name="Footer Placeholder 2">
            <a:extLst>
              <a:ext uri="{FF2B5EF4-FFF2-40B4-BE49-F238E27FC236}">
                <a16:creationId xmlns:a16="http://schemas.microsoft.com/office/drawing/2014/main" id="{F9A4DC1A-03F5-BE40-2322-8A0DFCFADC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D8E625-2775-2123-F7CA-FB2B2B52A18D}"/>
              </a:ext>
            </a:extLst>
          </p:cNvPr>
          <p:cNvSpPr>
            <a:spLocks noGrp="1"/>
          </p:cNvSpPr>
          <p:nvPr>
            <p:ph type="sldNum" sz="quarter" idx="12"/>
          </p:nvPr>
        </p:nvSpPr>
        <p:spPr/>
        <p:txBody>
          <a:bodyPr/>
          <a:lstStyle/>
          <a:p>
            <a:fld id="{A7906A3E-392F-4E64-A0EB-A27DE2572C32}" type="slidenum">
              <a:rPr lang="en-US" smtClean="0"/>
              <a:t>‹#›</a:t>
            </a:fld>
            <a:endParaRPr lang="en-US"/>
          </a:p>
        </p:txBody>
      </p:sp>
    </p:spTree>
    <p:extLst>
      <p:ext uri="{BB962C8B-B14F-4D97-AF65-F5344CB8AC3E}">
        <p14:creationId xmlns:p14="http://schemas.microsoft.com/office/powerpoint/2010/main" val="4207083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3A7D0-3976-C511-4D03-B50EBA57A3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7BE533-E7D9-20A2-4E08-9DEA30B635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34AEDC-8FF9-8A19-BE62-1706E105C5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7CA697-A642-DFDE-F2BE-2AB0850FDAAB}"/>
              </a:ext>
            </a:extLst>
          </p:cNvPr>
          <p:cNvSpPr>
            <a:spLocks noGrp="1"/>
          </p:cNvSpPr>
          <p:nvPr>
            <p:ph type="dt" sz="half" idx="10"/>
          </p:nvPr>
        </p:nvSpPr>
        <p:spPr/>
        <p:txBody>
          <a:bodyPr/>
          <a:lstStyle/>
          <a:p>
            <a:fld id="{2E2D9E32-5E65-4E61-A35B-05CA9F2C51F2}" type="datetimeFigureOut">
              <a:rPr lang="en-US" smtClean="0"/>
              <a:t>1/18/2023</a:t>
            </a:fld>
            <a:endParaRPr lang="en-US"/>
          </a:p>
        </p:txBody>
      </p:sp>
      <p:sp>
        <p:nvSpPr>
          <p:cNvPr id="6" name="Footer Placeholder 5">
            <a:extLst>
              <a:ext uri="{FF2B5EF4-FFF2-40B4-BE49-F238E27FC236}">
                <a16:creationId xmlns:a16="http://schemas.microsoft.com/office/drawing/2014/main" id="{BD96E4FC-4775-E3CC-D869-E68B7AAB17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15C462-7C34-A9D3-0ECB-B43C51DC786B}"/>
              </a:ext>
            </a:extLst>
          </p:cNvPr>
          <p:cNvSpPr>
            <a:spLocks noGrp="1"/>
          </p:cNvSpPr>
          <p:nvPr>
            <p:ph type="sldNum" sz="quarter" idx="12"/>
          </p:nvPr>
        </p:nvSpPr>
        <p:spPr/>
        <p:txBody>
          <a:bodyPr/>
          <a:lstStyle/>
          <a:p>
            <a:fld id="{A7906A3E-392F-4E64-A0EB-A27DE2572C32}" type="slidenum">
              <a:rPr lang="en-US" smtClean="0"/>
              <a:t>‹#›</a:t>
            </a:fld>
            <a:endParaRPr lang="en-US"/>
          </a:p>
        </p:txBody>
      </p:sp>
    </p:spTree>
    <p:extLst>
      <p:ext uri="{BB962C8B-B14F-4D97-AF65-F5344CB8AC3E}">
        <p14:creationId xmlns:p14="http://schemas.microsoft.com/office/powerpoint/2010/main" val="197161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DF1F5-A44D-92B4-08A5-5887C4D5DB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71C9A2-E317-980F-92DE-B1CA78DA58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EE8AB6-373C-2D3F-1DF0-1FAEC63149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94EB89-755F-8151-3CB5-7B7FCB92582D}"/>
              </a:ext>
            </a:extLst>
          </p:cNvPr>
          <p:cNvSpPr>
            <a:spLocks noGrp="1"/>
          </p:cNvSpPr>
          <p:nvPr>
            <p:ph type="dt" sz="half" idx="10"/>
          </p:nvPr>
        </p:nvSpPr>
        <p:spPr/>
        <p:txBody>
          <a:bodyPr/>
          <a:lstStyle/>
          <a:p>
            <a:fld id="{2E2D9E32-5E65-4E61-A35B-05CA9F2C51F2}" type="datetimeFigureOut">
              <a:rPr lang="en-US" smtClean="0"/>
              <a:t>1/18/2023</a:t>
            </a:fld>
            <a:endParaRPr lang="en-US"/>
          </a:p>
        </p:txBody>
      </p:sp>
      <p:sp>
        <p:nvSpPr>
          <p:cNvPr id="6" name="Footer Placeholder 5">
            <a:extLst>
              <a:ext uri="{FF2B5EF4-FFF2-40B4-BE49-F238E27FC236}">
                <a16:creationId xmlns:a16="http://schemas.microsoft.com/office/drawing/2014/main" id="{EF2C829A-3A66-C92C-AABA-02CC9F7710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051E1B-B242-2129-C45F-497F44981BD2}"/>
              </a:ext>
            </a:extLst>
          </p:cNvPr>
          <p:cNvSpPr>
            <a:spLocks noGrp="1"/>
          </p:cNvSpPr>
          <p:nvPr>
            <p:ph type="sldNum" sz="quarter" idx="12"/>
          </p:nvPr>
        </p:nvSpPr>
        <p:spPr/>
        <p:txBody>
          <a:bodyPr/>
          <a:lstStyle/>
          <a:p>
            <a:fld id="{A7906A3E-392F-4E64-A0EB-A27DE2572C32}" type="slidenum">
              <a:rPr lang="en-US" smtClean="0"/>
              <a:t>‹#›</a:t>
            </a:fld>
            <a:endParaRPr lang="en-US"/>
          </a:p>
        </p:txBody>
      </p:sp>
    </p:spTree>
    <p:extLst>
      <p:ext uri="{BB962C8B-B14F-4D97-AF65-F5344CB8AC3E}">
        <p14:creationId xmlns:p14="http://schemas.microsoft.com/office/powerpoint/2010/main" val="2869587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EA2F85-FDAA-3BEA-1A73-24EEB6A404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2B2E84-1624-F068-73D3-2A4B2DE899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333B77-AB79-BB86-9B06-6328483C9B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2D9E32-5E65-4E61-A35B-05CA9F2C51F2}" type="datetimeFigureOut">
              <a:rPr lang="en-US" smtClean="0"/>
              <a:t>1/18/2023</a:t>
            </a:fld>
            <a:endParaRPr lang="en-US"/>
          </a:p>
        </p:txBody>
      </p:sp>
      <p:sp>
        <p:nvSpPr>
          <p:cNvPr id="5" name="Footer Placeholder 4">
            <a:extLst>
              <a:ext uri="{FF2B5EF4-FFF2-40B4-BE49-F238E27FC236}">
                <a16:creationId xmlns:a16="http://schemas.microsoft.com/office/drawing/2014/main" id="{054E89E7-8CDD-296F-5907-0D9BCD7EBB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5B823D-0B0C-9914-DC18-29DDAC8913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906A3E-392F-4E64-A0EB-A27DE2572C32}" type="slidenum">
              <a:rPr lang="en-US" smtClean="0"/>
              <a:t>‹#›</a:t>
            </a:fld>
            <a:endParaRPr lang="en-US"/>
          </a:p>
        </p:txBody>
      </p:sp>
    </p:spTree>
    <p:extLst>
      <p:ext uri="{BB962C8B-B14F-4D97-AF65-F5344CB8AC3E}">
        <p14:creationId xmlns:p14="http://schemas.microsoft.com/office/powerpoint/2010/main" val="1782924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8.bin"/><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education.nh.gov/who-we-are/division-of-educator-and-analytic-resources/bureau-of-education-statistics/data-repor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10.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oleObject" Target="../embeddings/oleObject11.bin"/><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oleObject" Target="../embeddings/oleObject12.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revenue.nh.gov/mun-prop/property/equalization-2020/documents/2020-equalization-manual.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nh.portal.cambiumast.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5.emf"/><Relationship Id="rId2" Type="http://schemas.openxmlformats.org/officeDocument/2006/relationships/oleObject" Target="../embeddings/oleObject3.bin"/><Relationship Id="rId1" Type="http://schemas.openxmlformats.org/officeDocument/2006/relationships/slideLayout" Target="../slideLayouts/slideLayout2.xml"/><Relationship Id="rId6" Type="http://schemas.openxmlformats.org/officeDocument/2006/relationships/oleObject" Target="../embeddings/oleObject5.bin"/><Relationship Id="rId5" Type="http://schemas.openxmlformats.org/officeDocument/2006/relationships/image" Target="../media/image4.e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8D22E-3EAC-0384-277E-4F6CA651F9B2}"/>
              </a:ext>
            </a:extLst>
          </p:cNvPr>
          <p:cNvSpPr>
            <a:spLocks noGrp="1"/>
          </p:cNvSpPr>
          <p:nvPr>
            <p:ph type="ctrTitle"/>
          </p:nvPr>
        </p:nvSpPr>
        <p:spPr/>
        <p:txBody>
          <a:bodyPr/>
          <a:lstStyle/>
          <a:p>
            <a:r>
              <a:rPr lang="en-US" dirty="0"/>
              <a:t>Comparison of costs across 17 NH schools</a:t>
            </a:r>
          </a:p>
        </p:txBody>
      </p:sp>
      <p:sp>
        <p:nvSpPr>
          <p:cNvPr id="3" name="Subtitle 2">
            <a:extLst>
              <a:ext uri="{FF2B5EF4-FFF2-40B4-BE49-F238E27FC236}">
                <a16:creationId xmlns:a16="http://schemas.microsoft.com/office/drawing/2014/main" id="{3E370769-61E5-51BF-02A4-F11729A1FF7B}"/>
              </a:ext>
            </a:extLst>
          </p:cNvPr>
          <p:cNvSpPr>
            <a:spLocks noGrp="1"/>
          </p:cNvSpPr>
          <p:nvPr>
            <p:ph type="subTitle" idx="1"/>
          </p:nvPr>
        </p:nvSpPr>
        <p:spPr/>
        <p:txBody>
          <a:bodyPr/>
          <a:lstStyle/>
          <a:p>
            <a:r>
              <a:rPr lang="en-US" dirty="0"/>
              <a:t>Prepared for the Lyme Budget Committee and Lyme School Board </a:t>
            </a:r>
          </a:p>
          <a:p>
            <a:r>
              <a:rPr lang="en-US" dirty="0"/>
              <a:t>by the Lyme School Board Finance Committee</a:t>
            </a:r>
          </a:p>
          <a:p>
            <a:r>
              <a:rPr lang="en-US" i="1" dirty="0"/>
              <a:t>Presented to the budget committee: 01-18-2023</a:t>
            </a:r>
          </a:p>
        </p:txBody>
      </p:sp>
    </p:spTree>
    <p:extLst>
      <p:ext uri="{BB962C8B-B14F-4D97-AF65-F5344CB8AC3E}">
        <p14:creationId xmlns:p14="http://schemas.microsoft.com/office/powerpoint/2010/main" val="4016730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0FD01-0F0F-D42F-B04F-90A3363A0BAA}"/>
              </a:ext>
            </a:extLst>
          </p:cNvPr>
          <p:cNvSpPr>
            <a:spLocks noGrp="1"/>
          </p:cNvSpPr>
          <p:nvPr>
            <p:ph type="title"/>
          </p:nvPr>
        </p:nvSpPr>
        <p:spPr/>
        <p:txBody>
          <a:bodyPr>
            <a:normAutofit/>
          </a:bodyPr>
          <a:lstStyle/>
          <a:p>
            <a:r>
              <a:rPr lang="en-US" sz="3200" dirty="0"/>
              <a:t>There is no correlation between math/reading proficiency and cost per pupil across the cohort of 17 schools</a:t>
            </a:r>
          </a:p>
        </p:txBody>
      </p:sp>
      <p:graphicFrame>
        <p:nvGraphicFramePr>
          <p:cNvPr id="4" name="Object 3">
            <a:extLst>
              <a:ext uri="{FF2B5EF4-FFF2-40B4-BE49-F238E27FC236}">
                <a16:creationId xmlns:a16="http://schemas.microsoft.com/office/drawing/2014/main" id="{B558C64E-E0E4-8C56-68F7-5B3DB6081010}"/>
              </a:ext>
            </a:extLst>
          </p:cNvPr>
          <p:cNvGraphicFramePr>
            <a:graphicFrameLocks noChangeAspect="1"/>
          </p:cNvGraphicFramePr>
          <p:nvPr>
            <p:extLst>
              <p:ext uri="{D42A27DB-BD31-4B8C-83A1-F6EECF244321}">
                <p14:modId xmlns:p14="http://schemas.microsoft.com/office/powerpoint/2010/main" val="2030862035"/>
              </p:ext>
            </p:extLst>
          </p:nvPr>
        </p:nvGraphicFramePr>
        <p:xfrm>
          <a:off x="368300" y="1684338"/>
          <a:ext cx="5484813" cy="3487737"/>
        </p:xfrm>
        <a:graphic>
          <a:graphicData uri="http://schemas.openxmlformats.org/presentationml/2006/ole">
            <mc:AlternateContent xmlns:mc="http://schemas.openxmlformats.org/markup-compatibility/2006">
              <mc:Choice xmlns:v="urn:schemas-microsoft-com:vml" Requires="v">
                <p:oleObj name="Prism 9" r:id="rId3" imgW="5958085" imgH="3787696" progId="Prism9.Document">
                  <p:embed/>
                </p:oleObj>
              </mc:Choice>
              <mc:Fallback>
                <p:oleObj name="Prism 9" r:id="rId3" imgW="5958085" imgH="3787696" progId="Prism9.Document">
                  <p:embed/>
                  <p:pic>
                    <p:nvPicPr>
                      <p:cNvPr id="4" name="Object 3">
                        <a:extLst>
                          <a:ext uri="{FF2B5EF4-FFF2-40B4-BE49-F238E27FC236}">
                            <a16:creationId xmlns:a16="http://schemas.microsoft.com/office/drawing/2014/main" id="{B558C64E-E0E4-8C56-68F7-5B3DB6081010}"/>
                          </a:ext>
                        </a:extLst>
                      </p:cNvPr>
                      <p:cNvPicPr/>
                      <p:nvPr/>
                    </p:nvPicPr>
                    <p:blipFill>
                      <a:blip r:embed="rId4"/>
                      <a:stretch>
                        <a:fillRect/>
                      </a:stretch>
                    </p:blipFill>
                    <p:spPr>
                      <a:xfrm>
                        <a:off x="368300" y="1684338"/>
                        <a:ext cx="5484813" cy="3487737"/>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F7275332-8500-C429-FDA7-71C588BAE165}"/>
              </a:ext>
            </a:extLst>
          </p:cNvPr>
          <p:cNvGraphicFramePr>
            <a:graphicFrameLocks noChangeAspect="1"/>
          </p:cNvGraphicFramePr>
          <p:nvPr>
            <p:extLst>
              <p:ext uri="{D42A27DB-BD31-4B8C-83A1-F6EECF244321}">
                <p14:modId xmlns:p14="http://schemas.microsoft.com/office/powerpoint/2010/main" val="1986174854"/>
              </p:ext>
            </p:extLst>
          </p:nvPr>
        </p:nvGraphicFramePr>
        <p:xfrm>
          <a:off x="6089650" y="1685925"/>
          <a:ext cx="5313363" cy="3486150"/>
        </p:xfrm>
        <a:graphic>
          <a:graphicData uri="http://schemas.openxmlformats.org/presentationml/2006/ole">
            <mc:AlternateContent xmlns:mc="http://schemas.openxmlformats.org/markup-compatibility/2006">
              <mc:Choice xmlns:v="urn:schemas-microsoft-com:vml" Requires="v">
                <p:oleObj name="Prism 9" r:id="rId5" imgW="5771895" imgH="3786256" progId="Prism9.Document">
                  <p:embed/>
                </p:oleObj>
              </mc:Choice>
              <mc:Fallback>
                <p:oleObj name="Prism 9" r:id="rId5" imgW="5771895" imgH="3786256" progId="Prism9.Document">
                  <p:embed/>
                  <p:pic>
                    <p:nvPicPr>
                      <p:cNvPr id="5" name="Object 4">
                        <a:extLst>
                          <a:ext uri="{FF2B5EF4-FFF2-40B4-BE49-F238E27FC236}">
                            <a16:creationId xmlns:a16="http://schemas.microsoft.com/office/drawing/2014/main" id="{F7275332-8500-C429-FDA7-71C588BAE165}"/>
                          </a:ext>
                        </a:extLst>
                      </p:cNvPr>
                      <p:cNvPicPr/>
                      <p:nvPr/>
                    </p:nvPicPr>
                    <p:blipFill>
                      <a:blip r:embed="rId6"/>
                      <a:stretch>
                        <a:fillRect/>
                      </a:stretch>
                    </p:blipFill>
                    <p:spPr>
                      <a:xfrm>
                        <a:off x="6089650" y="1685925"/>
                        <a:ext cx="5313363" cy="3486150"/>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2130971B-CCE3-BD3D-A6A9-F05EDEDB18DD}"/>
              </a:ext>
            </a:extLst>
          </p:cNvPr>
          <p:cNvSpPr txBox="1"/>
          <p:nvPr/>
        </p:nvSpPr>
        <p:spPr>
          <a:xfrm>
            <a:off x="659153" y="5299948"/>
            <a:ext cx="10873693"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t>This result is not surprising and matches what is seen when school spending and proficiency scores are compared statewide. Further, this result matches what is seen nationally.  </a:t>
            </a:r>
          </a:p>
          <a:p>
            <a:endParaRPr lang="en-US" sz="1400" dirty="0"/>
          </a:p>
        </p:txBody>
      </p:sp>
      <p:sp>
        <p:nvSpPr>
          <p:cNvPr id="6" name="TextBox 5">
            <a:extLst>
              <a:ext uri="{FF2B5EF4-FFF2-40B4-BE49-F238E27FC236}">
                <a16:creationId xmlns:a16="http://schemas.microsoft.com/office/drawing/2014/main" id="{04CC8141-D624-AEF8-E4C0-6CA95DC4F9D0}"/>
              </a:ext>
            </a:extLst>
          </p:cNvPr>
          <p:cNvSpPr txBox="1"/>
          <p:nvPr/>
        </p:nvSpPr>
        <p:spPr>
          <a:xfrm>
            <a:off x="9980909" y="6492875"/>
            <a:ext cx="2165657" cy="369332"/>
          </a:xfrm>
          <a:prstGeom prst="rect">
            <a:avLst/>
          </a:prstGeom>
          <a:noFill/>
        </p:spPr>
        <p:txBody>
          <a:bodyPr wrap="none" rtlCol="0">
            <a:spAutoFit/>
          </a:bodyPr>
          <a:lstStyle/>
          <a:p>
            <a:r>
              <a:rPr lang="en-US" dirty="0"/>
              <a:t>Data source: NH DOE</a:t>
            </a:r>
          </a:p>
        </p:txBody>
      </p:sp>
    </p:spTree>
    <p:extLst>
      <p:ext uri="{BB962C8B-B14F-4D97-AF65-F5344CB8AC3E}">
        <p14:creationId xmlns:p14="http://schemas.microsoft.com/office/powerpoint/2010/main" val="105197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386C9-3A80-0D28-DF2B-A5476B1B0B7A}"/>
              </a:ext>
            </a:extLst>
          </p:cNvPr>
          <p:cNvSpPr>
            <a:spLocks noGrp="1"/>
          </p:cNvSpPr>
          <p:nvPr>
            <p:ph type="title"/>
          </p:nvPr>
        </p:nvSpPr>
        <p:spPr/>
        <p:txBody>
          <a:bodyPr/>
          <a:lstStyle/>
          <a:p>
            <a:r>
              <a:rPr lang="en-US" dirty="0"/>
              <a:t>Relationship between spending (CPP) and capacity to raise funds (EVPP)</a:t>
            </a:r>
          </a:p>
        </p:txBody>
      </p:sp>
      <p:graphicFrame>
        <p:nvGraphicFramePr>
          <p:cNvPr id="4" name="Object 3">
            <a:extLst>
              <a:ext uri="{FF2B5EF4-FFF2-40B4-BE49-F238E27FC236}">
                <a16:creationId xmlns:a16="http://schemas.microsoft.com/office/drawing/2014/main" id="{5B677CD6-D13D-8B7A-2F22-332F3B43AF91}"/>
              </a:ext>
            </a:extLst>
          </p:cNvPr>
          <p:cNvGraphicFramePr>
            <a:graphicFrameLocks noChangeAspect="1"/>
          </p:cNvGraphicFramePr>
          <p:nvPr>
            <p:extLst>
              <p:ext uri="{D42A27DB-BD31-4B8C-83A1-F6EECF244321}">
                <p14:modId xmlns:p14="http://schemas.microsoft.com/office/powerpoint/2010/main" val="907549652"/>
              </p:ext>
            </p:extLst>
          </p:nvPr>
        </p:nvGraphicFramePr>
        <p:xfrm>
          <a:off x="604007" y="1984620"/>
          <a:ext cx="5033798" cy="2888759"/>
        </p:xfrm>
        <a:graphic>
          <a:graphicData uri="http://schemas.openxmlformats.org/presentationml/2006/ole">
            <mc:AlternateContent xmlns:mc="http://schemas.openxmlformats.org/markup-compatibility/2006">
              <mc:Choice xmlns:v="urn:schemas-microsoft-com:vml" Requires="v">
                <p:oleObj name="Prism 9" r:id="rId2" imgW="7145632" imgH="4101048" progId="Prism9.Document">
                  <p:embed/>
                </p:oleObj>
              </mc:Choice>
              <mc:Fallback>
                <p:oleObj name="Prism 9" r:id="rId2" imgW="7145632" imgH="4101048" progId="Prism9.Document">
                  <p:embed/>
                  <p:pic>
                    <p:nvPicPr>
                      <p:cNvPr id="4" name="Object 3">
                        <a:extLst>
                          <a:ext uri="{FF2B5EF4-FFF2-40B4-BE49-F238E27FC236}">
                            <a16:creationId xmlns:a16="http://schemas.microsoft.com/office/drawing/2014/main" id="{5B677CD6-D13D-8B7A-2F22-332F3B43AF91}"/>
                          </a:ext>
                        </a:extLst>
                      </p:cNvPr>
                      <p:cNvPicPr/>
                      <p:nvPr/>
                    </p:nvPicPr>
                    <p:blipFill>
                      <a:blip r:embed="rId3"/>
                      <a:stretch>
                        <a:fillRect/>
                      </a:stretch>
                    </p:blipFill>
                    <p:spPr>
                      <a:xfrm>
                        <a:off x="604007" y="1984620"/>
                        <a:ext cx="5033798" cy="2888759"/>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D108B04F-15BB-23BD-EF24-63403E582B0F}"/>
              </a:ext>
            </a:extLst>
          </p:cNvPr>
          <p:cNvGraphicFramePr>
            <a:graphicFrameLocks noChangeAspect="1"/>
          </p:cNvGraphicFramePr>
          <p:nvPr>
            <p:extLst>
              <p:ext uri="{D42A27DB-BD31-4B8C-83A1-F6EECF244321}">
                <p14:modId xmlns:p14="http://schemas.microsoft.com/office/powerpoint/2010/main" val="1621281247"/>
              </p:ext>
            </p:extLst>
          </p:nvPr>
        </p:nvGraphicFramePr>
        <p:xfrm>
          <a:off x="6429375" y="1801813"/>
          <a:ext cx="5164138" cy="3170237"/>
        </p:xfrm>
        <a:graphic>
          <a:graphicData uri="http://schemas.openxmlformats.org/presentationml/2006/ole">
            <mc:AlternateContent xmlns:mc="http://schemas.openxmlformats.org/markup-compatibility/2006">
              <mc:Choice xmlns:v="urn:schemas-microsoft-com:vml" Requires="v">
                <p:oleObj name="Prism 9" r:id="rId4" imgW="7328466" imgH="4500281" progId="Prism9.Document">
                  <p:embed/>
                </p:oleObj>
              </mc:Choice>
              <mc:Fallback>
                <p:oleObj name="Prism 9" r:id="rId4" imgW="7328466" imgH="4500281" progId="Prism9.Document">
                  <p:embed/>
                  <p:pic>
                    <p:nvPicPr>
                      <p:cNvPr id="5" name="Object 4">
                        <a:extLst>
                          <a:ext uri="{FF2B5EF4-FFF2-40B4-BE49-F238E27FC236}">
                            <a16:creationId xmlns:a16="http://schemas.microsoft.com/office/drawing/2014/main" id="{D108B04F-15BB-23BD-EF24-63403E582B0F}"/>
                          </a:ext>
                        </a:extLst>
                      </p:cNvPr>
                      <p:cNvPicPr/>
                      <p:nvPr/>
                    </p:nvPicPr>
                    <p:blipFill>
                      <a:blip r:embed="rId5"/>
                      <a:stretch>
                        <a:fillRect/>
                      </a:stretch>
                    </p:blipFill>
                    <p:spPr>
                      <a:xfrm>
                        <a:off x="6429375" y="1801813"/>
                        <a:ext cx="5164138" cy="3170237"/>
                      </a:xfrm>
                      <a:prstGeom prst="rect">
                        <a:avLst/>
                      </a:prstGeom>
                    </p:spPr>
                  </p:pic>
                </p:oleObj>
              </mc:Fallback>
            </mc:AlternateContent>
          </a:graphicData>
        </a:graphic>
      </p:graphicFrame>
      <p:sp>
        <p:nvSpPr>
          <p:cNvPr id="3" name="Rectangle 2">
            <a:extLst>
              <a:ext uri="{FF2B5EF4-FFF2-40B4-BE49-F238E27FC236}">
                <a16:creationId xmlns:a16="http://schemas.microsoft.com/office/drawing/2014/main" id="{17DDC6B8-7217-778C-CFCE-3EB13C640B74}"/>
              </a:ext>
            </a:extLst>
          </p:cNvPr>
          <p:cNvSpPr/>
          <p:nvPr/>
        </p:nvSpPr>
        <p:spPr>
          <a:xfrm>
            <a:off x="9698064" y="2921431"/>
            <a:ext cx="457200" cy="1344477"/>
          </a:xfrm>
          <a:prstGeom prst="rect">
            <a:avLst/>
          </a:prstGeom>
          <a:solidFill>
            <a:srgbClr val="ED7D31">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FA37A95-224D-17B6-7035-37A3C9A46ED4}"/>
              </a:ext>
            </a:extLst>
          </p:cNvPr>
          <p:cNvSpPr txBox="1"/>
          <p:nvPr/>
        </p:nvSpPr>
        <p:spPr>
          <a:xfrm>
            <a:off x="7294132" y="5566861"/>
            <a:ext cx="4293031" cy="523220"/>
          </a:xfrm>
          <a:prstGeom prst="rect">
            <a:avLst/>
          </a:prstGeom>
          <a:noFill/>
        </p:spPr>
        <p:txBody>
          <a:bodyPr wrap="square" rtlCol="0">
            <a:spAutoFit/>
          </a:bodyPr>
          <a:lstStyle/>
          <a:p>
            <a:pPr marL="285750" indent="-285750">
              <a:buFont typeface="Arial" panose="020B0604020202020204" pitchFamily="34" charset="0"/>
              <a:buChar char="•"/>
            </a:pPr>
            <a:r>
              <a:rPr lang="en-US" sz="1400" dirty="0"/>
              <a:t>In FY22, Lyme spent significantly more per pupil than schools that group with Lyme as similar in EVPP </a:t>
            </a:r>
          </a:p>
        </p:txBody>
      </p:sp>
      <p:graphicFrame>
        <p:nvGraphicFramePr>
          <p:cNvPr id="7" name="Table 6">
            <a:extLst>
              <a:ext uri="{FF2B5EF4-FFF2-40B4-BE49-F238E27FC236}">
                <a16:creationId xmlns:a16="http://schemas.microsoft.com/office/drawing/2014/main" id="{308C06B4-F963-E985-8EEB-662578FD1355}"/>
              </a:ext>
            </a:extLst>
          </p:cNvPr>
          <p:cNvGraphicFramePr>
            <a:graphicFrameLocks noGrp="1"/>
          </p:cNvGraphicFramePr>
          <p:nvPr>
            <p:extLst>
              <p:ext uri="{D42A27DB-BD31-4B8C-83A1-F6EECF244321}">
                <p14:modId xmlns:p14="http://schemas.microsoft.com/office/powerpoint/2010/main" val="2596919288"/>
              </p:ext>
            </p:extLst>
          </p:nvPr>
        </p:nvGraphicFramePr>
        <p:xfrm>
          <a:off x="321295" y="4866233"/>
          <a:ext cx="6504122" cy="1179636"/>
        </p:xfrm>
        <a:graphic>
          <a:graphicData uri="http://schemas.openxmlformats.org/drawingml/2006/table">
            <a:tbl>
              <a:tblPr firstRow="1" bandRow="1">
                <a:tableStyleId>{9D7B26C5-4107-4FEC-AEDC-1716B250A1EF}</a:tableStyleId>
              </a:tblPr>
              <a:tblGrid>
                <a:gridCol w="847240">
                  <a:extLst>
                    <a:ext uri="{9D8B030D-6E8A-4147-A177-3AD203B41FA5}">
                      <a16:colId xmlns:a16="http://schemas.microsoft.com/office/drawing/2014/main" val="3375714636"/>
                    </a:ext>
                  </a:extLst>
                </a:gridCol>
                <a:gridCol w="464949">
                  <a:extLst>
                    <a:ext uri="{9D8B030D-6E8A-4147-A177-3AD203B41FA5}">
                      <a16:colId xmlns:a16="http://schemas.microsoft.com/office/drawing/2014/main" val="902968188"/>
                    </a:ext>
                  </a:extLst>
                </a:gridCol>
                <a:gridCol w="1623448">
                  <a:extLst>
                    <a:ext uri="{9D8B030D-6E8A-4147-A177-3AD203B41FA5}">
                      <a16:colId xmlns:a16="http://schemas.microsoft.com/office/drawing/2014/main" val="3423745789"/>
                    </a:ext>
                  </a:extLst>
                </a:gridCol>
                <a:gridCol w="709047">
                  <a:extLst>
                    <a:ext uri="{9D8B030D-6E8A-4147-A177-3AD203B41FA5}">
                      <a16:colId xmlns:a16="http://schemas.microsoft.com/office/drawing/2014/main" val="4044192851"/>
                    </a:ext>
                  </a:extLst>
                </a:gridCol>
                <a:gridCol w="1150749">
                  <a:extLst>
                    <a:ext uri="{9D8B030D-6E8A-4147-A177-3AD203B41FA5}">
                      <a16:colId xmlns:a16="http://schemas.microsoft.com/office/drawing/2014/main" val="79043132"/>
                    </a:ext>
                  </a:extLst>
                </a:gridCol>
                <a:gridCol w="631557">
                  <a:extLst>
                    <a:ext uri="{9D8B030D-6E8A-4147-A177-3AD203B41FA5}">
                      <a16:colId xmlns:a16="http://schemas.microsoft.com/office/drawing/2014/main" val="2183513359"/>
                    </a:ext>
                  </a:extLst>
                </a:gridCol>
                <a:gridCol w="1077132">
                  <a:extLst>
                    <a:ext uri="{9D8B030D-6E8A-4147-A177-3AD203B41FA5}">
                      <a16:colId xmlns:a16="http://schemas.microsoft.com/office/drawing/2014/main" val="2976086640"/>
                    </a:ext>
                  </a:extLst>
                </a:gridCol>
              </a:tblGrid>
              <a:tr h="211089">
                <a:tc>
                  <a:txBody>
                    <a:bodyPr/>
                    <a:lstStyle/>
                    <a:p>
                      <a:pPr algn="ctr" rtl="0" fontAlgn="t"/>
                      <a:r>
                        <a:rPr lang="en-US" sz="1100" b="1" u="none" strike="noStrike" dirty="0">
                          <a:solidFill>
                            <a:srgbClr val="000000"/>
                          </a:solidFill>
                          <a:effectLst/>
                        </a:rPr>
                        <a:t>District</a:t>
                      </a:r>
                      <a:endParaRPr lang="en-US" sz="1100" b="1" i="0" u="none" strike="noStrike" dirty="0">
                        <a:solidFill>
                          <a:srgbClr val="000000"/>
                        </a:solidFill>
                        <a:effectLst/>
                        <a:latin typeface="Calibri  "/>
                      </a:endParaRPr>
                    </a:p>
                  </a:txBody>
                  <a:tcPr marL="0" marR="0" marT="0" marB="0" anchor="ctr"/>
                </a:tc>
                <a:tc>
                  <a:txBody>
                    <a:bodyPr/>
                    <a:lstStyle/>
                    <a:p>
                      <a:pPr algn="ctr" rtl="0" fontAlgn="t"/>
                      <a:r>
                        <a:rPr lang="en-US" sz="1100" b="1" u="none" strike="noStrike" dirty="0">
                          <a:solidFill>
                            <a:srgbClr val="000000"/>
                          </a:solidFill>
                          <a:effectLst/>
                        </a:rPr>
                        <a:t># SAUs</a:t>
                      </a:r>
                      <a:endParaRPr lang="en-US" sz="1100" b="1" i="0" u="none" strike="noStrike" dirty="0">
                        <a:solidFill>
                          <a:srgbClr val="000000"/>
                        </a:solidFill>
                        <a:effectLst/>
                        <a:latin typeface="Calibri  "/>
                      </a:endParaRPr>
                    </a:p>
                  </a:txBody>
                  <a:tcPr marL="0" marR="0" marT="0" marB="0" anchor="ctr"/>
                </a:tc>
                <a:tc>
                  <a:txBody>
                    <a:bodyPr/>
                    <a:lstStyle/>
                    <a:p>
                      <a:pPr algn="ctr" rtl="0" fontAlgn="t"/>
                      <a:r>
                        <a:rPr lang="en-US" sz="1100" b="1" u="none" strike="noStrike" dirty="0">
                          <a:solidFill>
                            <a:srgbClr val="000000"/>
                          </a:solidFill>
                          <a:effectLst/>
                        </a:rPr>
                        <a:t>School Name</a:t>
                      </a:r>
                      <a:endParaRPr lang="en-US" sz="1100" b="1" i="0" u="none" strike="noStrike" dirty="0">
                        <a:solidFill>
                          <a:srgbClr val="000000"/>
                        </a:solidFill>
                        <a:effectLst/>
                        <a:latin typeface="Calibri  "/>
                      </a:endParaRPr>
                    </a:p>
                  </a:txBody>
                  <a:tcPr marL="0" marR="0" marT="0" marB="0" anchor="ctr"/>
                </a:tc>
                <a:tc>
                  <a:txBody>
                    <a:bodyPr/>
                    <a:lstStyle/>
                    <a:p>
                      <a:pPr algn="ctr" fontAlgn="b"/>
                      <a:r>
                        <a:rPr lang="en-US" sz="1100" b="1" u="none" strike="noStrike" dirty="0">
                          <a:solidFill>
                            <a:srgbClr val="000000"/>
                          </a:solidFill>
                          <a:effectLst/>
                        </a:rPr>
                        <a:t>School Operated</a:t>
                      </a:r>
                      <a:endParaRPr lang="en-US" sz="1100" b="1" i="0" u="none" strike="noStrike" dirty="0">
                        <a:solidFill>
                          <a:srgbClr val="000000"/>
                        </a:solidFill>
                        <a:effectLst/>
                        <a:latin typeface="Calibri  "/>
                      </a:endParaRPr>
                    </a:p>
                  </a:txBody>
                  <a:tcPr marL="0" marR="0" marT="0" marB="0" anchor="ctr"/>
                </a:tc>
                <a:tc>
                  <a:txBody>
                    <a:bodyPr/>
                    <a:lstStyle/>
                    <a:p>
                      <a:pPr algn="ctr" fontAlgn="b"/>
                      <a:r>
                        <a:rPr lang="en-US" sz="1100" b="1" u="none" strike="noStrike" dirty="0">
                          <a:solidFill>
                            <a:srgbClr val="000000"/>
                          </a:solidFill>
                          <a:effectLst/>
                        </a:rPr>
                        <a:t>HS Model</a:t>
                      </a:r>
                      <a:endParaRPr lang="en-US" sz="1100" b="1" i="0" u="none" strike="noStrike" dirty="0">
                        <a:solidFill>
                          <a:srgbClr val="000000"/>
                        </a:solidFill>
                        <a:effectLst/>
                        <a:latin typeface="Calibri  "/>
                      </a:endParaRPr>
                    </a:p>
                  </a:txBody>
                  <a:tcPr marL="0" marR="0" marT="0" marB="0" anchor="ctr"/>
                </a:tc>
                <a:tc>
                  <a:txBody>
                    <a:bodyPr/>
                    <a:lstStyle/>
                    <a:p>
                      <a:pPr algn="ctr" rtl="0" fontAlgn="t"/>
                      <a:r>
                        <a:rPr lang="en-US" sz="1100" b="1" u="none" strike="noStrike" dirty="0">
                          <a:solidFill>
                            <a:srgbClr val="000000"/>
                          </a:solidFill>
                          <a:effectLst/>
                        </a:rPr>
                        <a:t>ADM (FY22)</a:t>
                      </a:r>
                      <a:endParaRPr lang="en-US" sz="1100" b="1" i="0" u="none" strike="noStrike" dirty="0">
                        <a:solidFill>
                          <a:srgbClr val="000000"/>
                        </a:solidFill>
                        <a:effectLst/>
                        <a:latin typeface="Calibri  "/>
                      </a:endParaRPr>
                    </a:p>
                  </a:txBody>
                  <a:tcPr marL="0" marR="0" marT="0" marB="0"/>
                </a:tc>
                <a:tc>
                  <a:txBody>
                    <a:bodyPr/>
                    <a:lstStyle/>
                    <a:p>
                      <a:pPr algn="ctr" rtl="0" fontAlgn="t"/>
                      <a:r>
                        <a:rPr lang="en-US" sz="1100" b="1" i="0" u="none" strike="noStrike" dirty="0">
                          <a:solidFill>
                            <a:srgbClr val="000000"/>
                          </a:solidFill>
                          <a:effectLst/>
                          <a:latin typeface="Calibri  "/>
                        </a:rPr>
                        <a:t>Median HHI</a:t>
                      </a:r>
                    </a:p>
                  </a:txBody>
                  <a:tcPr marL="0" marR="0" marT="0" marB="0"/>
                </a:tc>
                <a:extLst>
                  <a:ext uri="{0D108BD9-81ED-4DB2-BD59-A6C34878D82A}">
                    <a16:rowId xmlns:a16="http://schemas.microsoft.com/office/drawing/2014/main" val="3941379002"/>
                  </a:ext>
                </a:extLst>
              </a:tr>
              <a:tr h="211089">
                <a:tc>
                  <a:txBody>
                    <a:bodyPr/>
                    <a:lstStyle/>
                    <a:p>
                      <a:pPr algn="ctr" rtl="0" fontAlgn="t"/>
                      <a:r>
                        <a:rPr lang="en-US" sz="1100" b="0" u="none" strike="noStrike" dirty="0">
                          <a:solidFill>
                            <a:srgbClr val="000000"/>
                          </a:solidFill>
                          <a:effectLst/>
                        </a:rPr>
                        <a:t>Ashland*</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rtl="0" fontAlgn="t"/>
                      <a:r>
                        <a:rPr lang="en-US" sz="1100" b="0" u="none" strike="noStrike" dirty="0">
                          <a:solidFill>
                            <a:srgbClr val="000000"/>
                          </a:solidFill>
                          <a:effectLst/>
                        </a:rPr>
                        <a:t>3</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rtl="0" fontAlgn="t"/>
                      <a:r>
                        <a:rPr lang="en-US" sz="1100" b="0" u="none" strike="noStrike" dirty="0">
                          <a:solidFill>
                            <a:srgbClr val="000000"/>
                          </a:solidFill>
                          <a:effectLst/>
                        </a:rPr>
                        <a:t>Ashland Elementary School</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Cooperative</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rtl="0" fontAlgn="t"/>
                      <a:r>
                        <a:rPr lang="en-US" sz="1100" b="0" u="none" strike="noStrike" dirty="0">
                          <a:solidFill>
                            <a:srgbClr val="000000"/>
                          </a:solidFill>
                          <a:effectLst/>
                        </a:rPr>
                        <a:t>166</a:t>
                      </a:r>
                      <a:endParaRPr lang="en-US" sz="1100" b="0" i="0" u="none" strike="noStrike" dirty="0">
                        <a:solidFill>
                          <a:srgbClr val="000000"/>
                        </a:solidFill>
                        <a:effectLst/>
                        <a:latin typeface="Calibri  "/>
                      </a:endParaRPr>
                    </a:p>
                  </a:txBody>
                  <a:tcPr marL="0" marR="0" marT="0" marB="0">
                    <a:solidFill>
                      <a:schemeClr val="accent2">
                        <a:lumMod val="20000"/>
                        <a:lumOff val="8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u="none" strike="noStrike" dirty="0">
                          <a:solidFill>
                            <a:srgbClr val="000000"/>
                          </a:solidFill>
                          <a:effectLst/>
                        </a:rPr>
                        <a:t> 46,184.00 </a:t>
                      </a:r>
                      <a:endParaRPr lang="en-US" sz="1100" b="0" i="0" u="none" strike="noStrike" dirty="0">
                        <a:solidFill>
                          <a:srgbClr val="000000"/>
                        </a:solidFill>
                        <a:effectLst/>
                        <a:latin typeface="Calibri" panose="020F0502020204030204" pitchFamily="34" charset="0"/>
                      </a:endParaRPr>
                    </a:p>
                  </a:txBody>
                  <a:tcPr marL="0" marR="0" marT="0" marB="0">
                    <a:solidFill>
                      <a:schemeClr val="accent2">
                        <a:lumMod val="20000"/>
                        <a:lumOff val="80000"/>
                      </a:schemeClr>
                    </a:solidFill>
                  </a:tcPr>
                </a:tc>
                <a:extLst>
                  <a:ext uri="{0D108BD9-81ED-4DB2-BD59-A6C34878D82A}">
                    <a16:rowId xmlns:a16="http://schemas.microsoft.com/office/drawing/2014/main" val="1117782308"/>
                  </a:ext>
                </a:extLst>
              </a:tr>
              <a:tr h="211089">
                <a:tc>
                  <a:txBody>
                    <a:bodyPr/>
                    <a:lstStyle/>
                    <a:p>
                      <a:pPr algn="ctr" rtl="0" fontAlgn="t"/>
                      <a:r>
                        <a:rPr lang="en-US" sz="1100" b="0" u="none" strike="noStrike" dirty="0">
                          <a:solidFill>
                            <a:srgbClr val="000000"/>
                          </a:solidFill>
                          <a:effectLst/>
                        </a:rPr>
                        <a:t>Campton*</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8</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rtl="0" fontAlgn="t"/>
                      <a:r>
                        <a:rPr lang="en-US" sz="1100" b="0" u="none" strike="noStrike" dirty="0">
                          <a:solidFill>
                            <a:srgbClr val="000000"/>
                          </a:solidFill>
                          <a:effectLst/>
                        </a:rPr>
                        <a:t>Campton Elementary School</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rtl="0" fontAlgn="t"/>
                      <a:r>
                        <a:rPr lang="en-US" sz="1100" b="0" u="none" strike="noStrike" dirty="0">
                          <a:solidFill>
                            <a:srgbClr val="000000"/>
                          </a:solidFill>
                          <a:effectLst/>
                        </a:rPr>
                        <a:t>PreK-8</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rtl="0" fontAlgn="t"/>
                      <a:r>
                        <a:rPr lang="en-US" sz="1100" b="0" u="none" strike="noStrike">
                          <a:solidFill>
                            <a:srgbClr val="000000"/>
                          </a:solidFill>
                          <a:effectLst/>
                        </a:rPr>
                        <a:t>Cooperative</a:t>
                      </a:r>
                      <a:endParaRPr lang="en-US" sz="1100" b="0" i="0" u="none" strike="noStrike">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rtl="0" fontAlgn="t"/>
                      <a:r>
                        <a:rPr lang="en-US" sz="1100" b="0" u="none" strike="noStrike" dirty="0">
                          <a:solidFill>
                            <a:srgbClr val="000000"/>
                          </a:solidFill>
                          <a:effectLst/>
                        </a:rPr>
                        <a:t>318</a:t>
                      </a:r>
                      <a:endParaRPr lang="en-US" sz="1100" b="0" i="0" u="none" strike="noStrike" dirty="0">
                        <a:solidFill>
                          <a:srgbClr val="000000"/>
                        </a:solidFill>
                        <a:effectLst/>
                        <a:latin typeface="Calibri  "/>
                      </a:endParaRPr>
                    </a:p>
                  </a:txBody>
                  <a:tcPr marL="0" marR="0" marT="0" marB="0">
                    <a:solidFill>
                      <a:schemeClr val="accent2">
                        <a:lumMod val="20000"/>
                        <a:lumOff val="80000"/>
                      </a:schemeClr>
                    </a:solidFill>
                  </a:tcPr>
                </a:tc>
                <a:tc>
                  <a:txBody>
                    <a:bodyPr/>
                    <a:lstStyle/>
                    <a:p>
                      <a:pPr algn="ctr" rtl="0" fontAlgn="t"/>
                      <a:r>
                        <a:rPr lang="en-US" sz="1100" b="0" u="none" strike="noStrike" dirty="0">
                          <a:solidFill>
                            <a:srgbClr val="000000"/>
                          </a:solidFill>
                          <a:effectLst/>
                        </a:rPr>
                        <a:t>85,000.00</a:t>
                      </a:r>
                      <a:endParaRPr lang="en-US" sz="1100" b="0" i="0" u="none" strike="noStrike" dirty="0">
                        <a:solidFill>
                          <a:srgbClr val="000000"/>
                        </a:solidFill>
                        <a:effectLst/>
                        <a:latin typeface="Calibri  "/>
                      </a:endParaRPr>
                    </a:p>
                  </a:txBody>
                  <a:tcPr marL="0" marR="0" marT="0" marB="0">
                    <a:solidFill>
                      <a:schemeClr val="accent2">
                        <a:lumMod val="20000"/>
                        <a:lumOff val="80000"/>
                      </a:schemeClr>
                    </a:solidFill>
                  </a:tcPr>
                </a:tc>
                <a:extLst>
                  <a:ext uri="{0D108BD9-81ED-4DB2-BD59-A6C34878D82A}">
                    <a16:rowId xmlns:a16="http://schemas.microsoft.com/office/drawing/2014/main" val="3602648706"/>
                  </a:ext>
                </a:extLst>
              </a:tr>
              <a:tr h="211089">
                <a:tc>
                  <a:txBody>
                    <a:bodyPr/>
                    <a:lstStyle/>
                    <a:p>
                      <a:pPr algn="ctr" rtl="0" fontAlgn="t"/>
                      <a:r>
                        <a:rPr lang="en-US" sz="1100" b="0" u="none" strike="noStrike" dirty="0">
                          <a:solidFill>
                            <a:srgbClr val="000000"/>
                          </a:solidFill>
                          <a:effectLst/>
                        </a:rPr>
                        <a:t>Chesterfield</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7</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rtl="0" fontAlgn="t"/>
                      <a:r>
                        <a:rPr lang="en-US" sz="1100" b="0" u="none" strike="noStrike" dirty="0">
                          <a:solidFill>
                            <a:srgbClr val="000000"/>
                          </a:solidFill>
                          <a:effectLst/>
                        </a:rPr>
                        <a:t>Chesterfield Central School</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rtl="0" fontAlgn="t"/>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rtl="0" fontAlgn="t"/>
                      <a:r>
                        <a:rPr lang="en-US" sz="1100" b="0" u="none" strike="noStrike" dirty="0">
                          <a:solidFill>
                            <a:srgbClr val="000000"/>
                          </a:solidFill>
                          <a:effectLst/>
                        </a:rPr>
                        <a:t>Tuition</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rtl="0" fontAlgn="t"/>
                      <a:r>
                        <a:rPr lang="en-US" sz="1100" b="0" u="none" strike="noStrike" dirty="0">
                          <a:solidFill>
                            <a:srgbClr val="000000"/>
                          </a:solidFill>
                          <a:effectLst/>
                        </a:rPr>
                        <a:t>273</a:t>
                      </a:r>
                      <a:endParaRPr lang="en-US" sz="1100" b="0" i="0" u="none" strike="noStrike" dirty="0">
                        <a:solidFill>
                          <a:srgbClr val="000000"/>
                        </a:solidFill>
                        <a:effectLst/>
                        <a:latin typeface="Calibri  "/>
                      </a:endParaRPr>
                    </a:p>
                  </a:txBody>
                  <a:tcPr marL="0" marR="0" marT="0" marB="0">
                    <a:solidFill>
                      <a:schemeClr val="accent2">
                        <a:lumMod val="20000"/>
                        <a:lumOff val="80000"/>
                      </a:schemeClr>
                    </a:solidFill>
                  </a:tcPr>
                </a:tc>
                <a:tc>
                  <a:txBody>
                    <a:bodyPr/>
                    <a:lstStyle/>
                    <a:p>
                      <a:pPr algn="ctr" rtl="0" fontAlgn="t"/>
                      <a:r>
                        <a:rPr lang="en-US" sz="1100" b="0" u="none" strike="noStrike" dirty="0">
                          <a:solidFill>
                            <a:srgbClr val="000000"/>
                          </a:solidFill>
                          <a:effectLst/>
                        </a:rPr>
                        <a:t>95,466.00</a:t>
                      </a:r>
                      <a:endParaRPr lang="en-US" sz="1100" b="0" i="0" u="none" strike="noStrike" dirty="0">
                        <a:solidFill>
                          <a:srgbClr val="000000"/>
                        </a:solidFill>
                        <a:effectLst/>
                        <a:latin typeface="Calibri  "/>
                      </a:endParaRPr>
                    </a:p>
                  </a:txBody>
                  <a:tcPr marL="0" marR="0" marT="0" marB="0">
                    <a:solidFill>
                      <a:schemeClr val="accent2">
                        <a:lumMod val="20000"/>
                        <a:lumOff val="80000"/>
                      </a:schemeClr>
                    </a:solidFill>
                  </a:tcPr>
                </a:tc>
                <a:extLst>
                  <a:ext uri="{0D108BD9-81ED-4DB2-BD59-A6C34878D82A}">
                    <a16:rowId xmlns:a16="http://schemas.microsoft.com/office/drawing/2014/main" val="4020962462"/>
                  </a:ext>
                </a:extLst>
              </a:tr>
              <a:tr h="211089">
                <a:tc>
                  <a:txBody>
                    <a:bodyPr/>
                    <a:lstStyle/>
                    <a:p>
                      <a:pPr algn="ctr" rtl="0" fontAlgn="t"/>
                      <a:r>
                        <a:rPr lang="en-US" sz="1100" b="0" u="none" strike="noStrike" dirty="0">
                          <a:solidFill>
                            <a:srgbClr val="000000"/>
                          </a:solidFill>
                          <a:effectLst/>
                        </a:rPr>
                        <a:t>Lyme</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rtl="0" fontAlgn="t"/>
                      <a:r>
                        <a:rPr lang="en-US" sz="1100" b="0" u="none" strike="noStrike" dirty="0">
                          <a:solidFill>
                            <a:srgbClr val="000000"/>
                          </a:solidFill>
                          <a:effectLst/>
                        </a:rPr>
                        <a:t>1</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rtl="0" fontAlgn="t"/>
                      <a:r>
                        <a:rPr lang="en-US" sz="1100" b="0" u="none" strike="noStrike" dirty="0">
                          <a:solidFill>
                            <a:srgbClr val="000000"/>
                          </a:solidFill>
                          <a:effectLst/>
                        </a:rPr>
                        <a:t>Lyme Elementary School</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Tuition</a:t>
                      </a:r>
                      <a:endParaRPr lang="en-US" sz="1100" b="0" i="0" u="none" strike="noStrike" dirty="0">
                        <a:solidFill>
                          <a:srgbClr val="000000"/>
                        </a:solidFill>
                        <a:effectLst/>
                        <a:latin typeface="Calibri  "/>
                      </a:endParaRPr>
                    </a:p>
                  </a:txBody>
                  <a:tcPr marL="0" marR="0" marT="0" marB="0" anchor="ctr">
                    <a:solidFill>
                      <a:schemeClr val="accent2">
                        <a:lumMod val="20000"/>
                        <a:lumOff val="80000"/>
                      </a:schemeClr>
                    </a:solidFill>
                  </a:tcPr>
                </a:tc>
                <a:tc>
                  <a:txBody>
                    <a:bodyPr/>
                    <a:lstStyle/>
                    <a:p>
                      <a:pPr algn="ctr" rtl="0" fontAlgn="t"/>
                      <a:r>
                        <a:rPr lang="en-US" sz="1100" b="0" u="none" strike="noStrike" dirty="0">
                          <a:solidFill>
                            <a:srgbClr val="000000"/>
                          </a:solidFill>
                          <a:effectLst/>
                        </a:rPr>
                        <a:t>198</a:t>
                      </a:r>
                      <a:endParaRPr lang="en-US" sz="1100" b="0" i="0" u="none" strike="noStrike" dirty="0">
                        <a:solidFill>
                          <a:srgbClr val="000000"/>
                        </a:solidFill>
                        <a:effectLst/>
                        <a:latin typeface="Calibri  "/>
                      </a:endParaRPr>
                    </a:p>
                  </a:txBody>
                  <a:tcPr marL="0" marR="0" marT="0" marB="0">
                    <a:solidFill>
                      <a:schemeClr val="accent2">
                        <a:lumMod val="20000"/>
                        <a:lumOff val="80000"/>
                      </a:schemeClr>
                    </a:solidFill>
                  </a:tcPr>
                </a:tc>
                <a:tc>
                  <a:txBody>
                    <a:bodyPr/>
                    <a:lstStyle/>
                    <a:p>
                      <a:pPr algn="ctr" rtl="0" fontAlgn="t"/>
                      <a:r>
                        <a:rPr lang="en-US" sz="1100" b="0" u="none" strike="noStrike" dirty="0">
                          <a:solidFill>
                            <a:srgbClr val="000000"/>
                          </a:solidFill>
                          <a:effectLst/>
                        </a:rPr>
                        <a:t>112,625.00</a:t>
                      </a:r>
                      <a:endParaRPr lang="en-US" sz="1100" b="0" i="0" u="none" strike="noStrike" dirty="0">
                        <a:solidFill>
                          <a:srgbClr val="000000"/>
                        </a:solidFill>
                        <a:effectLst/>
                        <a:latin typeface="Calibri  "/>
                      </a:endParaRPr>
                    </a:p>
                  </a:txBody>
                  <a:tcPr marL="0" marR="0" marT="0" marB="0">
                    <a:solidFill>
                      <a:schemeClr val="accent2">
                        <a:lumMod val="20000"/>
                        <a:lumOff val="80000"/>
                      </a:schemeClr>
                    </a:solidFill>
                  </a:tcPr>
                </a:tc>
                <a:extLst>
                  <a:ext uri="{0D108BD9-81ED-4DB2-BD59-A6C34878D82A}">
                    <a16:rowId xmlns:a16="http://schemas.microsoft.com/office/drawing/2014/main" val="3756411618"/>
                  </a:ext>
                </a:extLst>
              </a:tr>
            </a:tbl>
          </a:graphicData>
        </a:graphic>
      </p:graphicFrame>
      <p:sp>
        <p:nvSpPr>
          <p:cNvPr id="8" name="TextBox 7">
            <a:extLst>
              <a:ext uri="{FF2B5EF4-FFF2-40B4-BE49-F238E27FC236}">
                <a16:creationId xmlns:a16="http://schemas.microsoft.com/office/drawing/2014/main" id="{8B795B0F-21CB-07BB-A14F-657C043E821D}"/>
              </a:ext>
            </a:extLst>
          </p:cNvPr>
          <p:cNvSpPr txBox="1"/>
          <p:nvPr/>
        </p:nvSpPr>
        <p:spPr>
          <a:xfrm>
            <a:off x="10705118" y="4160964"/>
            <a:ext cx="631904" cy="276999"/>
          </a:xfrm>
          <a:prstGeom prst="rect">
            <a:avLst/>
          </a:prstGeom>
          <a:noFill/>
        </p:spPr>
        <p:txBody>
          <a:bodyPr wrap="none" rtlCol="0">
            <a:spAutoFit/>
          </a:bodyPr>
          <a:lstStyle/>
          <a:p>
            <a:r>
              <a:rPr lang="en-US" sz="1200" b="1" dirty="0"/>
              <a:t>r</a:t>
            </a:r>
            <a:r>
              <a:rPr lang="en-US" sz="1200" b="1" baseline="30000" dirty="0"/>
              <a:t>2</a:t>
            </a:r>
            <a:r>
              <a:rPr lang="en-US" sz="1200" b="1" dirty="0"/>
              <a:t> = 0.5</a:t>
            </a:r>
          </a:p>
        </p:txBody>
      </p:sp>
      <p:sp>
        <p:nvSpPr>
          <p:cNvPr id="9" name="TextBox 8">
            <a:extLst>
              <a:ext uri="{FF2B5EF4-FFF2-40B4-BE49-F238E27FC236}">
                <a16:creationId xmlns:a16="http://schemas.microsoft.com/office/drawing/2014/main" id="{993CB330-D306-B1FD-B352-6137E2770E0E}"/>
              </a:ext>
            </a:extLst>
          </p:cNvPr>
          <p:cNvSpPr txBox="1"/>
          <p:nvPr/>
        </p:nvSpPr>
        <p:spPr>
          <a:xfrm>
            <a:off x="9980909" y="6492875"/>
            <a:ext cx="2165657" cy="369332"/>
          </a:xfrm>
          <a:prstGeom prst="rect">
            <a:avLst/>
          </a:prstGeom>
          <a:noFill/>
        </p:spPr>
        <p:txBody>
          <a:bodyPr wrap="none" rtlCol="0">
            <a:spAutoFit/>
          </a:bodyPr>
          <a:lstStyle/>
          <a:p>
            <a:r>
              <a:rPr lang="en-US" dirty="0"/>
              <a:t>Data source: NH DOE</a:t>
            </a:r>
          </a:p>
        </p:txBody>
      </p:sp>
      <p:sp>
        <p:nvSpPr>
          <p:cNvPr id="10" name="TextBox 9">
            <a:extLst>
              <a:ext uri="{FF2B5EF4-FFF2-40B4-BE49-F238E27FC236}">
                <a16:creationId xmlns:a16="http://schemas.microsoft.com/office/drawing/2014/main" id="{ACAB856E-1416-161D-EC54-184678E2AEF1}"/>
              </a:ext>
            </a:extLst>
          </p:cNvPr>
          <p:cNvSpPr txBox="1"/>
          <p:nvPr/>
        </p:nvSpPr>
        <p:spPr>
          <a:xfrm>
            <a:off x="223640" y="6050849"/>
            <a:ext cx="6601778" cy="646331"/>
          </a:xfrm>
          <a:prstGeom prst="rect">
            <a:avLst/>
          </a:prstGeom>
          <a:noFill/>
        </p:spPr>
        <p:txBody>
          <a:bodyPr wrap="square" rtlCol="0">
            <a:spAutoFit/>
          </a:bodyPr>
          <a:lstStyle/>
          <a:p>
            <a:r>
              <a:rPr lang="en-US" sz="1200" dirty="0"/>
              <a:t>* Schools that use the cooperative model compute EVPP as Assessed Value/ADM in the K-8 school only (i.e., HS pupil numbers aren’t included in the denominator). As such, these values may be considered to be inflated relative to actual EVPP to pay school costs in these towns. </a:t>
            </a:r>
          </a:p>
        </p:txBody>
      </p:sp>
    </p:spTree>
    <p:extLst>
      <p:ext uri="{BB962C8B-B14F-4D97-AF65-F5344CB8AC3E}">
        <p14:creationId xmlns:p14="http://schemas.microsoft.com/office/powerpoint/2010/main" val="1421399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1175E-2DA1-9FC4-EBBB-9ECBD3830559}"/>
              </a:ext>
            </a:extLst>
          </p:cNvPr>
          <p:cNvSpPr>
            <a:spLocks noGrp="1"/>
          </p:cNvSpPr>
          <p:nvPr>
            <p:ph type="title"/>
          </p:nvPr>
        </p:nvSpPr>
        <p:spPr>
          <a:xfrm>
            <a:off x="712365" y="0"/>
            <a:ext cx="10515600" cy="1325563"/>
          </a:xfrm>
        </p:spPr>
        <p:txBody>
          <a:bodyPr>
            <a:noAutofit/>
          </a:bodyPr>
          <a:lstStyle/>
          <a:p>
            <a:r>
              <a:rPr lang="en-US" sz="2400" dirty="0"/>
              <a:t>Ultimately, a question may arise – are there informative differences in school operation that explain why schools that teach children with similar economic backgrounds can spend different amounts of money and achieve similar results*?</a:t>
            </a:r>
          </a:p>
        </p:txBody>
      </p:sp>
      <p:sp>
        <p:nvSpPr>
          <p:cNvPr id="3" name="TextBox 2">
            <a:extLst>
              <a:ext uri="{FF2B5EF4-FFF2-40B4-BE49-F238E27FC236}">
                <a16:creationId xmlns:a16="http://schemas.microsoft.com/office/drawing/2014/main" id="{2B01E726-4915-A5EF-B49D-2CABB2135277}"/>
              </a:ext>
            </a:extLst>
          </p:cNvPr>
          <p:cNvSpPr txBox="1"/>
          <p:nvPr/>
        </p:nvSpPr>
        <p:spPr>
          <a:xfrm>
            <a:off x="712365" y="1138794"/>
            <a:ext cx="7208640" cy="338554"/>
          </a:xfrm>
          <a:prstGeom prst="rect">
            <a:avLst/>
          </a:prstGeom>
          <a:noFill/>
        </p:spPr>
        <p:txBody>
          <a:bodyPr wrap="none" rtlCol="0">
            <a:spAutoFit/>
          </a:bodyPr>
          <a:lstStyle/>
          <a:p>
            <a:r>
              <a:rPr lang="en-US" sz="1600" i="1" dirty="0"/>
              <a:t>*Caveat being that we have only one tracked metric we are using to assign “results” </a:t>
            </a:r>
          </a:p>
        </p:txBody>
      </p:sp>
      <p:sp>
        <p:nvSpPr>
          <p:cNvPr id="8" name="Content Placeholder 7">
            <a:extLst>
              <a:ext uri="{FF2B5EF4-FFF2-40B4-BE49-F238E27FC236}">
                <a16:creationId xmlns:a16="http://schemas.microsoft.com/office/drawing/2014/main" id="{3333A0A4-3853-F162-045E-854BF3A7F348}"/>
              </a:ext>
            </a:extLst>
          </p:cNvPr>
          <p:cNvSpPr>
            <a:spLocks noGrp="1"/>
          </p:cNvSpPr>
          <p:nvPr>
            <p:ph idx="1"/>
          </p:nvPr>
        </p:nvSpPr>
        <p:spPr>
          <a:xfrm>
            <a:off x="873539" y="1868543"/>
            <a:ext cx="10515600" cy="4351338"/>
          </a:xfrm>
        </p:spPr>
        <p:txBody>
          <a:bodyPr>
            <a:normAutofit lnSpcReduction="10000"/>
          </a:bodyPr>
          <a:lstStyle/>
          <a:p>
            <a:pPr marL="0" indent="0">
              <a:buNone/>
            </a:pPr>
            <a:r>
              <a:rPr lang="en-US" sz="1800" dirty="0">
                <a:latin typeface="Calibri   "/>
              </a:rPr>
              <a:t>These are </a:t>
            </a:r>
            <a:r>
              <a:rPr lang="en-US" sz="1800" u="sng" dirty="0">
                <a:latin typeface="Calibri   "/>
              </a:rPr>
              <a:t>just thoughts</a:t>
            </a:r>
          </a:p>
          <a:p>
            <a:r>
              <a:rPr lang="en-US" sz="1800" dirty="0">
                <a:latin typeface="Calibri   "/>
              </a:rPr>
              <a:t>The educational status of parents may impact results – some districts may spend less, provide fewer resources in the school, but parents are able to make up the difference at home.</a:t>
            </a:r>
            <a:endParaRPr lang="en-US" sz="1400" dirty="0">
              <a:latin typeface="Calibri   "/>
            </a:endParaRPr>
          </a:p>
          <a:p>
            <a:r>
              <a:rPr lang="en-US" sz="1800" dirty="0">
                <a:latin typeface="Calibri   "/>
              </a:rPr>
              <a:t>Some districts may be under more fiscal pressure to contain costs due to low EVPP. In other words, some districts may spend because they can.  </a:t>
            </a:r>
          </a:p>
          <a:p>
            <a:pPr lvl="1"/>
            <a:r>
              <a:rPr lang="en-US" sz="1400" dirty="0">
                <a:latin typeface="Calibri   "/>
              </a:rPr>
              <a:t>In these cases, we might look at staffing and school resources – in some schools, individual teachers and administrators may be asked to do more than they might be asked in another district that has more fiscal capacity to increase staff numbers </a:t>
            </a:r>
          </a:p>
          <a:p>
            <a:r>
              <a:rPr lang="en-US" sz="1800" dirty="0">
                <a:latin typeface="Calibri   "/>
              </a:rPr>
              <a:t>Parents and homeowners in some districts may apply pressure to a school to grow, and to provide more programming and curricular resources. These pressures may not occur evenly across towns. </a:t>
            </a:r>
          </a:p>
          <a:p>
            <a:r>
              <a:rPr lang="en-US" sz="1800" dirty="0">
                <a:latin typeface="Calibri   "/>
              </a:rPr>
              <a:t>Special education needs are difficult to disaggregate in the datasets presented by NH DOE, in part because the districts we are comparing are small and specific numbers may be shielded from public view for legal reasons. That said, special education is expensive to deliver and may differ across districts</a:t>
            </a:r>
          </a:p>
          <a:p>
            <a:pPr lvl="1"/>
            <a:r>
              <a:rPr lang="en-US" sz="1400" dirty="0">
                <a:latin typeface="Calibri   "/>
              </a:rPr>
              <a:t>To help account for this, it would be better to analyze data over time, maybe in 5- or 10-year bins.  This of course is more complicated to do. </a:t>
            </a:r>
          </a:p>
          <a:p>
            <a:pPr marL="0" indent="0">
              <a:buNone/>
            </a:pPr>
            <a:r>
              <a:rPr lang="en-US" sz="1800" dirty="0">
                <a:latin typeface="Calibri   "/>
              </a:rPr>
              <a:t>Another metric we can use to compare cost across districts is staffing levels, and we present data relevant to school staff on the next few slides</a:t>
            </a:r>
          </a:p>
        </p:txBody>
      </p:sp>
    </p:spTree>
    <p:extLst>
      <p:ext uri="{BB962C8B-B14F-4D97-AF65-F5344CB8AC3E}">
        <p14:creationId xmlns:p14="http://schemas.microsoft.com/office/powerpoint/2010/main" val="254395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D7A05-3492-60C5-4BC4-010E0E4AD249}"/>
              </a:ext>
            </a:extLst>
          </p:cNvPr>
          <p:cNvSpPr>
            <a:spLocks noGrp="1"/>
          </p:cNvSpPr>
          <p:nvPr>
            <p:ph type="title"/>
          </p:nvPr>
        </p:nvSpPr>
        <p:spPr>
          <a:xfrm>
            <a:off x="189854" y="121024"/>
            <a:ext cx="11778712" cy="1325563"/>
          </a:xfrm>
        </p:spPr>
        <p:txBody>
          <a:bodyPr>
            <a:normAutofit/>
          </a:bodyPr>
          <a:lstStyle/>
          <a:p>
            <a:r>
              <a:rPr lang="en-US" sz="3200" dirty="0"/>
              <a:t>Using data available on the </a:t>
            </a:r>
            <a:r>
              <a:rPr lang="en-US" sz="3200" dirty="0">
                <a:hlinkClick r:id="rId2"/>
              </a:rPr>
              <a:t>NH DOE website</a:t>
            </a:r>
            <a:r>
              <a:rPr lang="en-US" sz="3200" dirty="0"/>
              <a:t>, we can track non-administrative school staff numbers back to FY2017</a:t>
            </a:r>
          </a:p>
        </p:txBody>
      </p:sp>
      <p:graphicFrame>
        <p:nvGraphicFramePr>
          <p:cNvPr id="4" name="Table 4">
            <a:extLst>
              <a:ext uri="{FF2B5EF4-FFF2-40B4-BE49-F238E27FC236}">
                <a16:creationId xmlns:a16="http://schemas.microsoft.com/office/drawing/2014/main" id="{A3308568-B989-A08F-5462-0DF12A059EF3}"/>
              </a:ext>
            </a:extLst>
          </p:cNvPr>
          <p:cNvGraphicFramePr>
            <a:graphicFrameLocks noGrp="1"/>
          </p:cNvGraphicFramePr>
          <p:nvPr>
            <p:ph idx="1"/>
            <p:extLst>
              <p:ext uri="{D42A27DB-BD31-4B8C-83A1-F6EECF244321}">
                <p14:modId xmlns:p14="http://schemas.microsoft.com/office/powerpoint/2010/main" val="1551114612"/>
              </p:ext>
            </p:extLst>
          </p:nvPr>
        </p:nvGraphicFramePr>
        <p:xfrm>
          <a:off x="329339" y="2287360"/>
          <a:ext cx="6985860" cy="4032707"/>
        </p:xfrm>
        <a:graphic>
          <a:graphicData uri="http://schemas.openxmlformats.org/drawingml/2006/table">
            <a:tbl>
              <a:tblPr firstRow="1" bandRow="1">
                <a:tableStyleId>{9D7B26C5-4107-4FEC-AEDC-1716B250A1EF}</a:tableStyleId>
              </a:tblPr>
              <a:tblGrid>
                <a:gridCol w="1114716">
                  <a:extLst>
                    <a:ext uri="{9D8B030D-6E8A-4147-A177-3AD203B41FA5}">
                      <a16:colId xmlns:a16="http://schemas.microsoft.com/office/drawing/2014/main" val="3583190496"/>
                    </a:ext>
                  </a:extLst>
                </a:gridCol>
                <a:gridCol w="733456">
                  <a:extLst>
                    <a:ext uri="{9D8B030D-6E8A-4147-A177-3AD203B41FA5}">
                      <a16:colId xmlns:a16="http://schemas.microsoft.com/office/drawing/2014/main" val="3351214753"/>
                    </a:ext>
                  </a:extLst>
                </a:gridCol>
                <a:gridCol w="689675">
                  <a:extLst>
                    <a:ext uri="{9D8B030D-6E8A-4147-A177-3AD203B41FA5}">
                      <a16:colId xmlns:a16="http://schemas.microsoft.com/office/drawing/2014/main" val="338448896"/>
                    </a:ext>
                  </a:extLst>
                </a:gridCol>
                <a:gridCol w="581186">
                  <a:extLst>
                    <a:ext uri="{9D8B030D-6E8A-4147-A177-3AD203B41FA5}">
                      <a16:colId xmlns:a16="http://schemas.microsoft.com/office/drawing/2014/main" val="1910052694"/>
                    </a:ext>
                  </a:extLst>
                </a:gridCol>
                <a:gridCol w="608309">
                  <a:extLst>
                    <a:ext uri="{9D8B030D-6E8A-4147-A177-3AD203B41FA5}">
                      <a16:colId xmlns:a16="http://schemas.microsoft.com/office/drawing/2014/main" val="250028002"/>
                    </a:ext>
                  </a:extLst>
                </a:gridCol>
                <a:gridCol w="774915">
                  <a:extLst>
                    <a:ext uri="{9D8B030D-6E8A-4147-A177-3AD203B41FA5}">
                      <a16:colId xmlns:a16="http://schemas.microsoft.com/office/drawing/2014/main" val="4111342011"/>
                    </a:ext>
                  </a:extLst>
                </a:gridCol>
                <a:gridCol w="639305">
                  <a:extLst>
                    <a:ext uri="{9D8B030D-6E8A-4147-A177-3AD203B41FA5}">
                      <a16:colId xmlns:a16="http://schemas.microsoft.com/office/drawing/2014/main" val="961608394"/>
                    </a:ext>
                  </a:extLst>
                </a:gridCol>
                <a:gridCol w="596685">
                  <a:extLst>
                    <a:ext uri="{9D8B030D-6E8A-4147-A177-3AD203B41FA5}">
                      <a16:colId xmlns:a16="http://schemas.microsoft.com/office/drawing/2014/main" val="3800558237"/>
                    </a:ext>
                  </a:extLst>
                </a:gridCol>
                <a:gridCol w="503695">
                  <a:extLst>
                    <a:ext uri="{9D8B030D-6E8A-4147-A177-3AD203B41FA5}">
                      <a16:colId xmlns:a16="http://schemas.microsoft.com/office/drawing/2014/main" val="3005908546"/>
                    </a:ext>
                  </a:extLst>
                </a:gridCol>
                <a:gridCol w="743918">
                  <a:extLst>
                    <a:ext uri="{9D8B030D-6E8A-4147-A177-3AD203B41FA5}">
                      <a16:colId xmlns:a16="http://schemas.microsoft.com/office/drawing/2014/main" val="160549289"/>
                    </a:ext>
                  </a:extLst>
                </a:gridCol>
              </a:tblGrid>
              <a:tr h="554860">
                <a:tc>
                  <a:txBody>
                    <a:bodyPr/>
                    <a:lstStyle/>
                    <a:p>
                      <a:pPr algn="ctr" fontAlgn="b"/>
                      <a:r>
                        <a:rPr lang="en-US" sz="1100" b="1" u="none" strike="noStrike" dirty="0">
                          <a:solidFill>
                            <a:schemeClr val="tx1"/>
                          </a:solidFill>
                          <a:effectLst/>
                        </a:rPr>
                        <a:t>District Name</a:t>
                      </a:r>
                      <a:endParaRPr lang="en-US" sz="1100" b="1" i="0" u="none" strike="noStrike" dirty="0">
                        <a:solidFill>
                          <a:schemeClr val="tx1"/>
                        </a:solidFill>
                        <a:effectLst/>
                        <a:latin typeface="Calibri" panose="020F0502020204030204" pitchFamily="34" charset="0"/>
                      </a:endParaRPr>
                    </a:p>
                  </a:txBody>
                  <a:tcPr marL="0" marR="0" marT="0" marB="0" anchor="ctr"/>
                </a:tc>
                <a:tc>
                  <a:txBody>
                    <a:bodyPr/>
                    <a:lstStyle/>
                    <a:p>
                      <a:pPr algn="ctr" fontAlgn="b"/>
                      <a:r>
                        <a:rPr lang="en-US" sz="1100" b="1" u="none" strike="noStrike" dirty="0">
                          <a:solidFill>
                            <a:schemeClr val="tx1"/>
                          </a:solidFill>
                          <a:effectLst/>
                        </a:rPr>
                        <a:t>School Operated (FY22)</a:t>
                      </a:r>
                      <a:endParaRPr lang="en-US" sz="1100" b="1" i="0" u="none" strike="noStrike" dirty="0">
                        <a:solidFill>
                          <a:schemeClr val="tx1"/>
                        </a:solidFill>
                        <a:effectLst/>
                        <a:latin typeface="Calibri" panose="020F0502020204030204" pitchFamily="34" charset="0"/>
                      </a:endParaRPr>
                    </a:p>
                  </a:txBody>
                  <a:tcPr marL="0" marR="0" marT="0" marB="0" anchor="ctr"/>
                </a:tc>
                <a:tc>
                  <a:txBody>
                    <a:bodyPr/>
                    <a:lstStyle/>
                    <a:p>
                      <a:pPr algn="ctr" fontAlgn="b"/>
                      <a:r>
                        <a:rPr lang="en-US" sz="1100" b="1" u="none" strike="noStrike" dirty="0">
                          <a:solidFill>
                            <a:schemeClr val="tx1"/>
                          </a:solidFill>
                          <a:effectLst/>
                        </a:rPr>
                        <a:t>ADM (FY22)</a:t>
                      </a:r>
                      <a:endParaRPr lang="en-US" sz="1100" b="1" i="0" u="none" strike="noStrike" dirty="0">
                        <a:solidFill>
                          <a:schemeClr val="tx1"/>
                        </a:solidFill>
                        <a:effectLst/>
                        <a:latin typeface="Calibri" panose="020F0502020204030204" pitchFamily="34" charset="0"/>
                      </a:endParaRPr>
                    </a:p>
                  </a:txBody>
                  <a:tcPr marL="0" marR="0" marT="0" marB="0" anchor="ctr"/>
                </a:tc>
                <a:tc>
                  <a:txBody>
                    <a:bodyPr/>
                    <a:lstStyle/>
                    <a:p>
                      <a:pPr algn="ctr" fontAlgn="b"/>
                      <a:r>
                        <a:rPr lang="en-US" sz="1100" b="1" u="none" strike="noStrike" dirty="0">
                          <a:solidFill>
                            <a:schemeClr val="tx1"/>
                          </a:solidFill>
                          <a:effectLst/>
                        </a:rPr>
                        <a:t>FY17</a:t>
                      </a:r>
                      <a:endParaRPr lang="en-US" sz="1100" b="1" i="0" u="none" strike="noStrike" dirty="0">
                        <a:solidFill>
                          <a:schemeClr val="tx1"/>
                        </a:solidFill>
                        <a:effectLst/>
                        <a:latin typeface="Calibri" panose="020F0502020204030204" pitchFamily="34" charset="0"/>
                      </a:endParaRPr>
                    </a:p>
                  </a:txBody>
                  <a:tcPr marL="0" marR="0" marT="0" marB="0" anchor="ctr"/>
                </a:tc>
                <a:tc>
                  <a:txBody>
                    <a:bodyPr/>
                    <a:lstStyle/>
                    <a:p>
                      <a:pPr algn="ctr" fontAlgn="b"/>
                      <a:r>
                        <a:rPr lang="en-US" sz="1100" b="1" u="none" strike="noStrike" dirty="0">
                          <a:solidFill>
                            <a:schemeClr val="tx1"/>
                          </a:solidFill>
                          <a:effectLst/>
                        </a:rPr>
                        <a:t>FY18</a:t>
                      </a:r>
                      <a:endParaRPr lang="en-US" sz="1100" b="1" i="0" u="none" strike="noStrike" dirty="0">
                        <a:solidFill>
                          <a:schemeClr val="tx1"/>
                        </a:solidFill>
                        <a:effectLst/>
                        <a:latin typeface="Calibri" panose="020F0502020204030204" pitchFamily="34" charset="0"/>
                      </a:endParaRPr>
                    </a:p>
                  </a:txBody>
                  <a:tcPr marL="0" marR="0" marT="0" marB="0" anchor="ctr"/>
                </a:tc>
                <a:tc>
                  <a:txBody>
                    <a:bodyPr/>
                    <a:lstStyle/>
                    <a:p>
                      <a:pPr algn="ctr" fontAlgn="b"/>
                      <a:r>
                        <a:rPr lang="en-US" sz="1100" b="1" u="none" strike="noStrike" dirty="0">
                          <a:solidFill>
                            <a:schemeClr val="tx1"/>
                          </a:solidFill>
                          <a:effectLst/>
                        </a:rPr>
                        <a:t>FY19</a:t>
                      </a:r>
                      <a:endParaRPr lang="en-US" sz="1100" b="1" i="0" u="none" strike="noStrike" dirty="0">
                        <a:solidFill>
                          <a:schemeClr val="tx1"/>
                        </a:solidFill>
                        <a:effectLst/>
                        <a:latin typeface="Calibri" panose="020F0502020204030204" pitchFamily="34" charset="0"/>
                      </a:endParaRPr>
                    </a:p>
                  </a:txBody>
                  <a:tcPr marL="0" marR="0" marT="0" marB="0" anchor="ctr"/>
                </a:tc>
                <a:tc>
                  <a:txBody>
                    <a:bodyPr/>
                    <a:lstStyle/>
                    <a:p>
                      <a:pPr algn="ctr" fontAlgn="b"/>
                      <a:r>
                        <a:rPr lang="en-US" sz="1100" b="1" u="none" strike="noStrike" dirty="0">
                          <a:solidFill>
                            <a:schemeClr val="tx1"/>
                          </a:solidFill>
                          <a:effectLst/>
                        </a:rPr>
                        <a:t>FY20</a:t>
                      </a:r>
                      <a:endParaRPr lang="en-US" sz="1100" b="1" i="0" u="none" strike="noStrike" dirty="0">
                        <a:solidFill>
                          <a:schemeClr val="tx1"/>
                        </a:solidFill>
                        <a:effectLst/>
                        <a:latin typeface="Calibri" panose="020F0502020204030204" pitchFamily="34" charset="0"/>
                      </a:endParaRPr>
                    </a:p>
                  </a:txBody>
                  <a:tcPr marL="0" marR="0" marT="0" marB="0" anchor="ctr"/>
                </a:tc>
                <a:tc>
                  <a:txBody>
                    <a:bodyPr/>
                    <a:lstStyle/>
                    <a:p>
                      <a:pPr algn="ctr" fontAlgn="b"/>
                      <a:r>
                        <a:rPr lang="en-US" sz="1100" b="1" u="none" strike="noStrike" dirty="0">
                          <a:solidFill>
                            <a:schemeClr val="tx1"/>
                          </a:solidFill>
                          <a:effectLst/>
                        </a:rPr>
                        <a:t>FY21</a:t>
                      </a:r>
                      <a:endParaRPr lang="en-US" sz="1100" b="1" i="0" u="none" strike="noStrike" dirty="0">
                        <a:solidFill>
                          <a:schemeClr val="tx1"/>
                        </a:solidFill>
                        <a:effectLst/>
                        <a:latin typeface="Calibri" panose="020F0502020204030204" pitchFamily="34" charset="0"/>
                      </a:endParaRPr>
                    </a:p>
                  </a:txBody>
                  <a:tcPr marL="0" marR="0" marT="0" marB="0" anchor="ctr"/>
                </a:tc>
                <a:tc>
                  <a:txBody>
                    <a:bodyPr/>
                    <a:lstStyle/>
                    <a:p>
                      <a:pPr algn="ctr" fontAlgn="b"/>
                      <a:r>
                        <a:rPr lang="en-US" sz="1100" b="1" u="none" strike="noStrike" dirty="0">
                          <a:solidFill>
                            <a:schemeClr val="tx1"/>
                          </a:solidFill>
                          <a:effectLst/>
                        </a:rPr>
                        <a:t>FY22</a:t>
                      </a:r>
                      <a:endParaRPr lang="en-US" sz="1100" b="1" i="0" u="none" strike="noStrike" dirty="0">
                        <a:solidFill>
                          <a:schemeClr val="tx1"/>
                        </a:solidFill>
                        <a:effectLst/>
                        <a:latin typeface="Calibri" panose="020F0502020204030204" pitchFamily="34" charset="0"/>
                      </a:endParaRPr>
                    </a:p>
                  </a:txBody>
                  <a:tcPr marL="0" marR="0" marT="0" marB="0" anchor="ctr"/>
                </a:tc>
                <a:tc>
                  <a:txBody>
                    <a:bodyPr/>
                    <a:lstStyle/>
                    <a:p>
                      <a:pPr algn="ctr" fontAlgn="b"/>
                      <a:r>
                        <a:rPr lang="en-US" sz="1100" b="1" u="none" strike="noStrike" dirty="0">
                          <a:solidFill>
                            <a:schemeClr val="tx1"/>
                          </a:solidFill>
                          <a:effectLst/>
                        </a:rPr>
                        <a:t>FY22 PER ADM</a:t>
                      </a:r>
                      <a:endParaRPr lang="en-US" sz="1100" b="1" i="0" u="none" strike="noStrike" dirty="0">
                        <a:solidFill>
                          <a:schemeClr val="tx1"/>
                        </a:solidFill>
                        <a:effectLst/>
                        <a:latin typeface="Calibri" panose="020F0502020204030204" pitchFamily="34" charset="0"/>
                      </a:endParaRPr>
                    </a:p>
                  </a:txBody>
                  <a:tcPr marL="0" marR="0" marT="0" marB="0" anchor="ctr"/>
                </a:tc>
                <a:extLst>
                  <a:ext uri="{0D108BD9-81ED-4DB2-BD59-A6C34878D82A}">
                    <a16:rowId xmlns:a16="http://schemas.microsoft.com/office/drawing/2014/main" val="2270484115"/>
                  </a:ext>
                </a:extLst>
              </a:tr>
              <a:tr h="191322">
                <a:tc>
                  <a:txBody>
                    <a:bodyPr/>
                    <a:lstStyle/>
                    <a:p>
                      <a:pPr algn="l" fontAlgn="b"/>
                      <a:r>
                        <a:rPr lang="en-US" sz="1100" b="0" u="none" strike="noStrike" dirty="0">
                          <a:solidFill>
                            <a:srgbClr val="000000"/>
                          </a:solidFill>
                          <a:effectLst/>
                        </a:rPr>
                        <a:t>Dunbarton</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rtl="0" fontAlgn="t"/>
                      <a:r>
                        <a:rPr lang="en-US" sz="1100" b="0" u="none" strike="noStrike">
                          <a:solidFill>
                            <a:srgbClr val="000000"/>
                          </a:solidFill>
                          <a:effectLst/>
                        </a:rPr>
                        <a:t>K-6</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rtl="0" fontAlgn="t"/>
                      <a:r>
                        <a:rPr lang="en-US" sz="1100" b="0" u="none" strike="noStrike">
                          <a:solidFill>
                            <a:srgbClr val="000000"/>
                          </a:solidFill>
                          <a:effectLst/>
                        </a:rPr>
                        <a:t>236</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41.9</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45</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38</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41.3</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46.5</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33.8</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0.143</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extLst>
                  <a:ext uri="{0D108BD9-81ED-4DB2-BD59-A6C34878D82A}">
                    <a16:rowId xmlns:a16="http://schemas.microsoft.com/office/drawing/2014/main" val="1194582369"/>
                  </a:ext>
                </a:extLst>
              </a:tr>
              <a:tr h="191322">
                <a:tc>
                  <a:txBody>
                    <a:bodyPr/>
                    <a:lstStyle/>
                    <a:p>
                      <a:pPr algn="l" fontAlgn="b"/>
                      <a:r>
                        <a:rPr lang="en-US" sz="1100" b="0" u="none" strike="noStrike" dirty="0">
                          <a:solidFill>
                            <a:srgbClr val="000000"/>
                          </a:solidFill>
                          <a:effectLst/>
                        </a:rPr>
                        <a:t>Mont Vernon</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rtl="0" fontAlgn="t"/>
                      <a:r>
                        <a:rPr lang="en-US" sz="1100" b="0" u="none" strike="noStrike">
                          <a:solidFill>
                            <a:srgbClr val="000000"/>
                          </a:solidFill>
                          <a:effectLst/>
                        </a:rPr>
                        <a:t>K-6</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216</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33.2</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33.6</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35.8</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36</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35.8</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37</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0.171</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extLst>
                  <a:ext uri="{0D108BD9-81ED-4DB2-BD59-A6C34878D82A}">
                    <a16:rowId xmlns:a16="http://schemas.microsoft.com/office/drawing/2014/main" val="3195296941"/>
                  </a:ext>
                </a:extLst>
              </a:tr>
              <a:tr h="191322">
                <a:tc>
                  <a:txBody>
                    <a:bodyPr/>
                    <a:lstStyle/>
                    <a:p>
                      <a:pPr algn="l" fontAlgn="b"/>
                      <a:r>
                        <a:rPr lang="en-US" sz="1100" b="0" u="none" strike="noStrike" dirty="0">
                          <a:solidFill>
                            <a:srgbClr val="000000"/>
                          </a:solidFill>
                          <a:effectLst/>
                        </a:rPr>
                        <a:t>Grantham</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PK-6</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276</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41.8</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41.1</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43.7</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45.8</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47.2</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51.7</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0.187</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extLst>
                  <a:ext uri="{0D108BD9-81ED-4DB2-BD59-A6C34878D82A}">
                    <a16:rowId xmlns:a16="http://schemas.microsoft.com/office/drawing/2014/main" val="1358986428"/>
                  </a:ext>
                </a:extLst>
              </a:tr>
              <a:tr h="191322">
                <a:tc>
                  <a:txBody>
                    <a:bodyPr/>
                    <a:lstStyle/>
                    <a:p>
                      <a:pPr algn="l" fontAlgn="b"/>
                      <a:r>
                        <a:rPr lang="en-US" sz="1100" b="0" u="none" strike="noStrike">
                          <a:solidFill>
                            <a:srgbClr val="000000"/>
                          </a:solidFill>
                          <a:effectLst/>
                        </a:rPr>
                        <a:t>Rollinsford</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K-6</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dirty="0">
                          <a:solidFill>
                            <a:srgbClr val="000000"/>
                          </a:solidFill>
                          <a:effectLst/>
                        </a:rPr>
                        <a:t>134</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30.3</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32.7</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32.2</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33.8</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33.2</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31.9</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0.238</a:t>
                      </a:r>
                      <a:endParaRPr lang="en-US"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932878601"/>
                  </a:ext>
                </a:extLst>
              </a:tr>
              <a:tr h="191322">
                <a:tc>
                  <a:txBody>
                    <a:bodyPr/>
                    <a:lstStyle/>
                    <a:p>
                      <a:pPr algn="l" fontAlgn="b"/>
                      <a:r>
                        <a:rPr lang="en-US" sz="1100" b="0" u="none" strike="noStrike" dirty="0">
                          <a:solidFill>
                            <a:srgbClr val="000000"/>
                          </a:solidFill>
                          <a:effectLst/>
                        </a:rPr>
                        <a:t>Andover</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K-8</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210</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37.1</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37.7</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41</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40</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42.2</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43.5</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0.207</a:t>
                      </a:r>
                      <a:endParaRPr lang="en-US"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290129609"/>
                  </a:ext>
                </a:extLst>
              </a:tr>
              <a:tr h="191322">
                <a:tc>
                  <a:txBody>
                    <a:bodyPr/>
                    <a:lstStyle/>
                    <a:p>
                      <a:pPr algn="l" fontAlgn="b"/>
                      <a:r>
                        <a:rPr lang="en-US" sz="1100" b="0" u="none" strike="noStrike">
                          <a:solidFill>
                            <a:srgbClr val="000000"/>
                          </a:solidFill>
                          <a:effectLst/>
                        </a:rPr>
                        <a:t>Ashland</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K-8</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166</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30.5</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31.5</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36.3</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35.2</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36.2</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29.6</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0.178</a:t>
                      </a:r>
                      <a:endParaRPr lang="en-US"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749876728"/>
                  </a:ext>
                </a:extLst>
              </a:tr>
              <a:tr h="225373">
                <a:tc>
                  <a:txBody>
                    <a:bodyPr/>
                    <a:lstStyle/>
                    <a:p>
                      <a:pPr algn="l" fontAlgn="b"/>
                      <a:r>
                        <a:rPr lang="en-US" sz="1100" b="0" u="none" strike="noStrike" dirty="0">
                          <a:solidFill>
                            <a:srgbClr val="000000"/>
                          </a:solidFill>
                          <a:effectLst/>
                        </a:rPr>
                        <a:t>Candia</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alpha val="20000"/>
                      </a:srgbClr>
                    </a:solidFill>
                  </a:tcPr>
                </a:tc>
                <a:tc>
                  <a:txBody>
                    <a:bodyPr/>
                    <a:lstStyle/>
                    <a:p>
                      <a:pPr algn="ctr" rtl="0" fontAlgn="t"/>
                      <a:r>
                        <a:rPr lang="en-US" sz="1100" b="0" u="none" strike="noStrike" dirty="0">
                          <a:solidFill>
                            <a:srgbClr val="000000"/>
                          </a:solidFill>
                          <a:effectLst/>
                        </a:rPr>
                        <a:t>K-8</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alpha val="20000"/>
                      </a:srgbClr>
                    </a:solidFill>
                  </a:tcPr>
                </a:tc>
                <a:tc>
                  <a:txBody>
                    <a:bodyPr/>
                    <a:lstStyle/>
                    <a:p>
                      <a:pPr algn="ctr" rtl="0" fontAlgn="t"/>
                      <a:r>
                        <a:rPr lang="en-US" sz="1100" b="0" u="none" strike="noStrike" dirty="0">
                          <a:solidFill>
                            <a:srgbClr val="000000"/>
                          </a:solidFill>
                          <a:effectLst/>
                        </a:rPr>
                        <a:t>275</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alpha val="20000"/>
                      </a:srgbClr>
                    </a:solidFill>
                  </a:tcPr>
                </a:tc>
                <a:tc>
                  <a:txBody>
                    <a:bodyPr/>
                    <a:lstStyle/>
                    <a:p>
                      <a:pPr algn="ctr" fontAlgn="b"/>
                      <a:r>
                        <a:rPr lang="en-US" sz="1100" b="0" u="none" strike="noStrike" dirty="0">
                          <a:solidFill>
                            <a:srgbClr val="000000"/>
                          </a:solidFill>
                          <a:effectLst/>
                        </a:rPr>
                        <a:t>55.7</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alpha val="20000"/>
                      </a:srgbClr>
                    </a:solidFill>
                  </a:tcPr>
                </a:tc>
                <a:tc>
                  <a:txBody>
                    <a:bodyPr/>
                    <a:lstStyle/>
                    <a:p>
                      <a:pPr algn="ctr" fontAlgn="b"/>
                      <a:r>
                        <a:rPr lang="en-US" sz="1100" b="0" u="none" strike="noStrike" dirty="0">
                          <a:solidFill>
                            <a:srgbClr val="000000"/>
                          </a:solidFill>
                          <a:effectLst/>
                        </a:rPr>
                        <a:t>59.7</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alpha val="20000"/>
                      </a:srgbClr>
                    </a:solidFill>
                  </a:tcPr>
                </a:tc>
                <a:tc>
                  <a:txBody>
                    <a:bodyPr/>
                    <a:lstStyle/>
                    <a:p>
                      <a:pPr algn="ctr" fontAlgn="b"/>
                      <a:r>
                        <a:rPr lang="en-US" sz="1100" b="0" u="none" strike="noStrike">
                          <a:solidFill>
                            <a:srgbClr val="000000"/>
                          </a:solidFill>
                          <a:effectLst/>
                        </a:rPr>
                        <a:t>56.5</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alpha val="20000"/>
                      </a:srgbClr>
                    </a:solidFill>
                  </a:tcPr>
                </a:tc>
                <a:tc>
                  <a:txBody>
                    <a:bodyPr/>
                    <a:lstStyle/>
                    <a:p>
                      <a:pPr algn="ctr" fontAlgn="b"/>
                      <a:r>
                        <a:rPr lang="en-US" sz="1100" b="0" u="none" strike="noStrike">
                          <a:solidFill>
                            <a:srgbClr val="000000"/>
                          </a:solidFill>
                          <a:effectLst/>
                        </a:rPr>
                        <a:t>55.5</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alpha val="20000"/>
                      </a:srgbClr>
                    </a:solidFill>
                  </a:tcPr>
                </a:tc>
                <a:tc>
                  <a:txBody>
                    <a:bodyPr/>
                    <a:lstStyle/>
                    <a:p>
                      <a:pPr algn="ctr" fontAlgn="b"/>
                      <a:r>
                        <a:rPr lang="en-US" sz="1100" b="0" u="none" strike="noStrike">
                          <a:solidFill>
                            <a:srgbClr val="000000"/>
                          </a:solidFill>
                          <a:effectLst/>
                        </a:rPr>
                        <a:t>57.4</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alpha val="20000"/>
                      </a:srgbClr>
                    </a:solidFill>
                  </a:tcPr>
                </a:tc>
                <a:tc>
                  <a:txBody>
                    <a:bodyPr/>
                    <a:lstStyle/>
                    <a:p>
                      <a:pPr algn="ctr" fontAlgn="b"/>
                      <a:r>
                        <a:rPr lang="en-US" sz="1100" b="0" u="none" strike="noStrike">
                          <a:solidFill>
                            <a:srgbClr val="000000"/>
                          </a:solidFill>
                          <a:effectLst/>
                        </a:rPr>
                        <a:t>51.7</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alpha val="20000"/>
                      </a:srgbClr>
                    </a:solidFill>
                  </a:tcPr>
                </a:tc>
                <a:tc>
                  <a:txBody>
                    <a:bodyPr/>
                    <a:lstStyle/>
                    <a:p>
                      <a:pPr algn="ctr" fontAlgn="b"/>
                      <a:r>
                        <a:rPr lang="en-US" sz="1100" b="0" u="none" strike="noStrike" dirty="0">
                          <a:solidFill>
                            <a:srgbClr val="000000"/>
                          </a:solidFill>
                          <a:effectLst/>
                        </a:rPr>
                        <a:t>0.188</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alpha val="20000"/>
                      </a:srgbClr>
                    </a:solidFill>
                  </a:tcPr>
                </a:tc>
                <a:extLst>
                  <a:ext uri="{0D108BD9-81ED-4DB2-BD59-A6C34878D82A}">
                    <a16:rowId xmlns:a16="http://schemas.microsoft.com/office/drawing/2014/main" val="1409410105"/>
                  </a:ext>
                </a:extLst>
              </a:tr>
              <a:tr h="191322">
                <a:tc>
                  <a:txBody>
                    <a:bodyPr/>
                    <a:lstStyle/>
                    <a:p>
                      <a:pPr algn="l" fontAlgn="b"/>
                      <a:r>
                        <a:rPr lang="en-US" sz="1100" b="0" u="none" strike="noStrike">
                          <a:solidFill>
                            <a:srgbClr val="000000"/>
                          </a:solidFill>
                          <a:effectLst/>
                        </a:rPr>
                        <a:t>Chesterfield</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K-8</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273</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53.9</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57.9</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56.6</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58.6</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56.2</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55.9</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0.205</a:t>
                      </a:r>
                      <a:endParaRPr lang="en-US"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939492176"/>
                  </a:ext>
                </a:extLst>
              </a:tr>
              <a:tr h="191322">
                <a:tc>
                  <a:txBody>
                    <a:bodyPr/>
                    <a:lstStyle/>
                    <a:p>
                      <a:pPr algn="l" fontAlgn="b"/>
                      <a:r>
                        <a:rPr lang="en-US" sz="1100" b="0" u="none" strike="noStrike">
                          <a:solidFill>
                            <a:srgbClr val="000000"/>
                          </a:solidFill>
                          <a:effectLst/>
                        </a:rPr>
                        <a:t>Chichester</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K-8</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199</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34.5</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42</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44.5</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60.2</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44.8</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44.8</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0.225</a:t>
                      </a:r>
                      <a:endParaRPr lang="en-US"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568044969"/>
                  </a:ext>
                </a:extLst>
              </a:tr>
              <a:tr h="191322">
                <a:tc>
                  <a:txBody>
                    <a:bodyPr/>
                    <a:lstStyle/>
                    <a:p>
                      <a:pPr algn="l" fontAlgn="b"/>
                      <a:r>
                        <a:rPr lang="en-US" sz="1100" b="0" u="none" strike="noStrike" dirty="0">
                          <a:solidFill>
                            <a:srgbClr val="000000"/>
                          </a:solidFill>
                          <a:effectLst/>
                        </a:rPr>
                        <a:t>Hampton Falls</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K-8</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182</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53.2</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54.2</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54.3</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58.5</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43</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47.5</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0.261</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extLst>
                  <a:ext uri="{0D108BD9-81ED-4DB2-BD59-A6C34878D82A}">
                    <a16:rowId xmlns:a16="http://schemas.microsoft.com/office/drawing/2014/main" val="4131230521"/>
                  </a:ext>
                </a:extLst>
              </a:tr>
              <a:tr h="191322">
                <a:tc>
                  <a:txBody>
                    <a:bodyPr/>
                    <a:lstStyle/>
                    <a:p>
                      <a:pPr algn="l" fontAlgn="b"/>
                      <a:r>
                        <a:rPr lang="en-US" sz="1100" b="1" u="none" strike="noStrike" dirty="0">
                          <a:solidFill>
                            <a:srgbClr val="000000"/>
                          </a:solidFill>
                          <a:effectLst/>
                        </a:rPr>
                        <a:t>Lyme</a:t>
                      </a:r>
                      <a:endParaRPr lang="en-US" sz="1100" b="1"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1" u="none" strike="noStrike" dirty="0">
                          <a:solidFill>
                            <a:srgbClr val="000000"/>
                          </a:solidFill>
                          <a:effectLst/>
                        </a:rPr>
                        <a:t>K-8</a:t>
                      </a:r>
                      <a:endParaRPr lang="en-US" sz="1100" b="1"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rtl="0" fontAlgn="t"/>
                      <a:r>
                        <a:rPr lang="en-US" sz="1100" b="1" u="none" strike="noStrike" dirty="0">
                          <a:solidFill>
                            <a:srgbClr val="000000"/>
                          </a:solidFill>
                          <a:effectLst/>
                        </a:rPr>
                        <a:t>198</a:t>
                      </a:r>
                      <a:endParaRPr lang="en-US" sz="1100" b="1"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1" u="none" strike="noStrike" dirty="0">
                          <a:solidFill>
                            <a:srgbClr val="000000"/>
                          </a:solidFill>
                          <a:effectLst/>
                        </a:rPr>
                        <a:t>39.8</a:t>
                      </a:r>
                      <a:endParaRPr lang="en-US" sz="1100" b="1"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1" u="none" strike="noStrike" dirty="0">
                          <a:solidFill>
                            <a:srgbClr val="000000"/>
                          </a:solidFill>
                          <a:effectLst/>
                        </a:rPr>
                        <a:t>39.3</a:t>
                      </a:r>
                      <a:endParaRPr lang="en-US" sz="1100" b="1"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1" u="none" strike="noStrike">
                          <a:solidFill>
                            <a:srgbClr val="000000"/>
                          </a:solidFill>
                          <a:effectLst/>
                        </a:rPr>
                        <a:t>39.2</a:t>
                      </a:r>
                      <a:endParaRPr lang="en-US" sz="1100" b="1"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1" u="none" strike="noStrike">
                          <a:solidFill>
                            <a:srgbClr val="000000"/>
                          </a:solidFill>
                          <a:effectLst/>
                        </a:rPr>
                        <a:t>43.1</a:t>
                      </a:r>
                      <a:endParaRPr lang="en-US" sz="1100" b="1"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1" u="none" strike="noStrike">
                          <a:solidFill>
                            <a:srgbClr val="000000"/>
                          </a:solidFill>
                          <a:effectLst/>
                        </a:rPr>
                        <a:t>41.1</a:t>
                      </a:r>
                      <a:endParaRPr lang="en-US" sz="1100" b="1"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1" u="none" strike="noStrike">
                          <a:solidFill>
                            <a:srgbClr val="000000"/>
                          </a:solidFill>
                          <a:effectLst/>
                        </a:rPr>
                        <a:t>44</a:t>
                      </a:r>
                      <a:endParaRPr lang="en-US" sz="1100" b="1"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1" u="none" strike="noStrike" dirty="0">
                          <a:solidFill>
                            <a:srgbClr val="FF0000"/>
                          </a:solidFill>
                          <a:effectLst/>
                        </a:rPr>
                        <a:t>0.222</a:t>
                      </a:r>
                      <a:endParaRPr lang="en-US" sz="1100" b="1" i="0" u="none" strike="noStrike" dirty="0">
                        <a:solidFill>
                          <a:srgbClr val="FF0000"/>
                        </a:solidFill>
                        <a:effectLst/>
                        <a:latin typeface="Calibri" panose="020F0502020204030204" pitchFamily="34" charset="0"/>
                      </a:endParaRPr>
                    </a:p>
                  </a:txBody>
                  <a:tcPr marL="0" marR="0" marT="0" marB="0" anchor="ctr">
                    <a:solidFill>
                      <a:srgbClr val="FFC000"/>
                    </a:solidFill>
                  </a:tcPr>
                </a:tc>
                <a:extLst>
                  <a:ext uri="{0D108BD9-81ED-4DB2-BD59-A6C34878D82A}">
                    <a16:rowId xmlns:a16="http://schemas.microsoft.com/office/drawing/2014/main" val="2439058197"/>
                  </a:ext>
                </a:extLst>
              </a:tr>
              <a:tr h="191322">
                <a:tc>
                  <a:txBody>
                    <a:bodyPr/>
                    <a:lstStyle/>
                    <a:p>
                      <a:pPr algn="l" fontAlgn="b"/>
                      <a:r>
                        <a:rPr lang="en-US" sz="1100" b="0" u="none" strike="noStrike">
                          <a:solidFill>
                            <a:srgbClr val="000000"/>
                          </a:solidFill>
                          <a:effectLst/>
                        </a:rPr>
                        <a:t>Plainfield</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K-8</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213</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35.8</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40.8</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38.4</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39.9</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33.5</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a:solidFill>
                            <a:srgbClr val="000000"/>
                          </a:solidFill>
                          <a:effectLst/>
                        </a:rPr>
                        <a:t>36.5</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0.171</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extLst>
                  <a:ext uri="{0D108BD9-81ED-4DB2-BD59-A6C34878D82A}">
                    <a16:rowId xmlns:a16="http://schemas.microsoft.com/office/drawing/2014/main" val="3207537875"/>
                  </a:ext>
                </a:extLst>
              </a:tr>
              <a:tr h="191322">
                <a:tc>
                  <a:txBody>
                    <a:bodyPr/>
                    <a:lstStyle/>
                    <a:p>
                      <a:pPr algn="l" fontAlgn="b"/>
                      <a:r>
                        <a:rPr lang="en-US" sz="1100" b="0" u="none" strike="noStrike">
                          <a:solidFill>
                            <a:srgbClr val="000000"/>
                          </a:solidFill>
                          <a:effectLst/>
                        </a:rPr>
                        <a:t>Tamworth</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K-8</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193</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48.5</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46.6</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47.9</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46.2</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44.4</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47</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0.244</a:t>
                      </a:r>
                      <a:endParaRPr lang="en-US"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088852685"/>
                  </a:ext>
                </a:extLst>
              </a:tr>
              <a:tr h="191322">
                <a:tc>
                  <a:txBody>
                    <a:bodyPr/>
                    <a:lstStyle/>
                    <a:p>
                      <a:pPr algn="l" fontAlgn="b"/>
                      <a:r>
                        <a:rPr lang="en-US" sz="1100" b="0" u="none" strike="noStrike">
                          <a:solidFill>
                            <a:srgbClr val="000000"/>
                          </a:solidFill>
                          <a:effectLst/>
                        </a:rPr>
                        <a:t>Thornton</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K-8</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189</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37.2</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41.2</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42.1</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42.9</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42.8</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41.6</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0.220</a:t>
                      </a:r>
                      <a:endParaRPr lang="en-US"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436733945"/>
                  </a:ext>
                </a:extLst>
              </a:tr>
              <a:tr h="191322">
                <a:tc>
                  <a:txBody>
                    <a:bodyPr/>
                    <a:lstStyle/>
                    <a:p>
                      <a:pPr algn="l" fontAlgn="b"/>
                      <a:r>
                        <a:rPr lang="en-US" sz="1100" b="0" u="none" strike="noStrike">
                          <a:solidFill>
                            <a:srgbClr val="000000"/>
                          </a:solidFill>
                          <a:effectLst/>
                        </a:rPr>
                        <a:t>Bartlett</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b="0" u="none" strike="noStrike">
                          <a:solidFill>
                            <a:srgbClr val="000000"/>
                          </a:solidFill>
                          <a:effectLst/>
                        </a:rPr>
                        <a:t>PK-8</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168</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56.3</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58.1</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58.1</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58.1</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59.2</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56.9</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0.339</a:t>
                      </a:r>
                      <a:endParaRPr lang="en-US"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461871734"/>
                  </a:ext>
                </a:extLst>
              </a:tr>
              <a:tr h="191322">
                <a:tc>
                  <a:txBody>
                    <a:bodyPr/>
                    <a:lstStyle/>
                    <a:p>
                      <a:pPr algn="l" fontAlgn="b"/>
                      <a:r>
                        <a:rPr lang="en-US" sz="1100" b="0" u="none" strike="noStrike">
                          <a:solidFill>
                            <a:srgbClr val="000000"/>
                          </a:solidFill>
                          <a:effectLst/>
                        </a:rPr>
                        <a:t>Campton</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PK-8</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318</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54.9</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55.4</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58.4</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53.9</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55.9</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57.2</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0.180</a:t>
                      </a:r>
                      <a:endParaRPr lang="en-US"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895226241"/>
                  </a:ext>
                </a:extLst>
              </a:tr>
              <a:tr h="191322">
                <a:tc>
                  <a:txBody>
                    <a:bodyPr/>
                    <a:lstStyle/>
                    <a:p>
                      <a:pPr algn="l" fontAlgn="b"/>
                      <a:r>
                        <a:rPr lang="en-US" sz="1100" b="0" u="none" strike="noStrike">
                          <a:solidFill>
                            <a:srgbClr val="000000"/>
                          </a:solidFill>
                          <a:effectLst/>
                        </a:rPr>
                        <a:t>Marlborough</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PK-8</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160</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38.9</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46.6</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42.3</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44.4</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42.6</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43.7</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0.273</a:t>
                      </a:r>
                      <a:endParaRPr lang="en-US"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984353472"/>
                  </a:ext>
                </a:extLst>
              </a:tr>
              <a:tr h="191322">
                <a:tc>
                  <a:txBody>
                    <a:bodyPr/>
                    <a:lstStyle/>
                    <a:p>
                      <a:pPr algn="l" fontAlgn="b"/>
                      <a:r>
                        <a:rPr lang="en-US" sz="1100" b="0" i="0" u="none" strike="noStrike" dirty="0">
                          <a:solidFill>
                            <a:srgbClr val="000000"/>
                          </a:solidFill>
                          <a:effectLst/>
                          <a:latin typeface="Calibri" panose="020F0502020204030204" pitchFamily="34" charset="0"/>
                        </a:rPr>
                        <a:t>Median</a:t>
                      </a:r>
                    </a:p>
                  </a:txBody>
                  <a:tcPr marL="0" marR="0" marT="0" marB="0" anchor="ctr"/>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1" i="0" u="none" strike="noStrike" dirty="0">
                          <a:solidFill>
                            <a:srgbClr val="FF0000"/>
                          </a:solidFill>
                          <a:effectLst/>
                          <a:latin typeface="Calibri" panose="020F0502020204030204" pitchFamily="34" charset="0"/>
                        </a:rPr>
                        <a:t>0.207</a:t>
                      </a:r>
                    </a:p>
                  </a:txBody>
                  <a:tcPr marL="0" marR="0" marT="0" marB="0" anchor="ctr"/>
                </a:tc>
                <a:extLst>
                  <a:ext uri="{0D108BD9-81ED-4DB2-BD59-A6C34878D82A}">
                    <a16:rowId xmlns:a16="http://schemas.microsoft.com/office/drawing/2014/main" val="1597366097"/>
                  </a:ext>
                </a:extLst>
              </a:tr>
            </a:tbl>
          </a:graphicData>
        </a:graphic>
      </p:graphicFrame>
      <p:sp>
        <p:nvSpPr>
          <p:cNvPr id="5" name="TextBox 4">
            <a:extLst>
              <a:ext uri="{FF2B5EF4-FFF2-40B4-BE49-F238E27FC236}">
                <a16:creationId xmlns:a16="http://schemas.microsoft.com/office/drawing/2014/main" id="{6E0AE100-77D3-922A-DA16-CB7138B97BB8}"/>
              </a:ext>
            </a:extLst>
          </p:cNvPr>
          <p:cNvSpPr txBox="1"/>
          <p:nvPr/>
        </p:nvSpPr>
        <p:spPr>
          <a:xfrm>
            <a:off x="7656162" y="3128578"/>
            <a:ext cx="4312404" cy="1754326"/>
          </a:xfrm>
          <a:prstGeom prst="rect">
            <a:avLst/>
          </a:prstGeom>
          <a:noFill/>
        </p:spPr>
        <p:txBody>
          <a:bodyPr wrap="square" rtlCol="0">
            <a:spAutoFit/>
          </a:bodyPr>
          <a:lstStyle/>
          <a:p>
            <a:pPr marL="285750" indent="-285750">
              <a:buFont typeface="Arial" panose="020B0604020202020204" pitchFamily="34" charset="0"/>
              <a:buChar char="•"/>
            </a:pPr>
            <a:r>
              <a:rPr lang="en-US" dirty="0"/>
              <a:t>Qualitatively, Lyme’s staffing levels don’t appear to be misaligned with comparable schools.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 FY22, Lyme had an </a:t>
            </a:r>
            <a:r>
              <a:rPr lang="en-US" dirty="0">
                <a:solidFill>
                  <a:srgbClr val="FF0000"/>
                </a:solidFill>
              </a:rPr>
              <a:t>above-median staff per student ratio</a:t>
            </a:r>
            <a:r>
              <a:rPr lang="en-US" dirty="0"/>
              <a:t> </a:t>
            </a:r>
          </a:p>
        </p:txBody>
      </p:sp>
      <p:sp>
        <p:nvSpPr>
          <p:cNvPr id="3" name="TextBox 2">
            <a:extLst>
              <a:ext uri="{FF2B5EF4-FFF2-40B4-BE49-F238E27FC236}">
                <a16:creationId xmlns:a16="http://schemas.microsoft.com/office/drawing/2014/main" id="{B87ED757-351C-8BCE-8C53-0F9F47C76AD6}"/>
              </a:ext>
            </a:extLst>
          </p:cNvPr>
          <p:cNvSpPr txBox="1"/>
          <p:nvPr/>
        </p:nvSpPr>
        <p:spPr>
          <a:xfrm>
            <a:off x="74908" y="1446587"/>
            <a:ext cx="7240291" cy="646331"/>
          </a:xfrm>
          <a:prstGeom prst="rect">
            <a:avLst/>
          </a:prstGeom>
          <a:noFill/>
        </p:spPr>
        <p:txBody>
          <a:bodyPr wrap="square" rtlCol="0">
            <a:spAutoFit/>
          </a:bodyPr>
          <a:lstStyle/>
          <a:p>
            <a:pPr algn="ctr"/>
            <a:r>
              <a:rPr lang="en-US" dirty="0"/>
              <a:t>    </a:t>
            </a:r>
            <a:r>
              <a:rPr lang="en-US" u="sng" dirty="0"/>
              <a:t>Non-administrative staff members include:</a:t>
            </a:r>
          </a:p>
          <a:p>
            <a:pPr algn="ctr"/>
            <a:r>
              <a:rPr lang="en-US" dirty="0"/>
              <a:t>    </a:t>
            </a:r>
            <a:r>
              <a:rPr lang="en-US" sz="1600" dirty="0"/>
              <a:t>Teaching, instructional support, library, specialists, and admin support staff</a:t>
            </a:r>
          </a:p>
        </p:txBody>
      </p:sp>
      <p:sp>
        <p:nvSpPr>
          <p:cNvPr id="6" name="TextBox 5">
            <a:extLst>
              <a:ext uri="{FF2B5EF4-FFF2-40B4-BE49-F238E27FC236}">
                <a16:creationId xmlns:a16="http://schemas.microsoft.com/office/drawing/2014/main" id="{67DCDFE8-EB00-1508-7DBB-3DE82A93A2BC}"/>
              </a:ext>
            </a:extLst>
          </p:cNvPr>
          <p:cNvSpPr txBox="1"/>
          <p:nvPr/>
        </p:nvSpPr>
        <p:spPr>
          <a:xfrm>
            <a:off x="9980909" y="6492875"/>
            <a:ext cx="2165657" cy="369332"/>
          </a:xfrm>
          <a:prstGeom prst="rect">
            <a:avLst/>
          </a:prstGeom>
          <a:noFill/>
        </p:spPr>
        <p:txBody>
          <a:bodyPr wrap="none" rtlCol="0">
            <a:spAutoFit/>
          </a:bodyPr>
          <a:lstStyle/>
          <a:p>
            <a:r>
              <a:rPr lang="en-US" dirty="0"/>
              <a:t>Data source: NH DOE</a:t>
            </a:r>
          </a:p>
        </p:txBody>
      </p:sp>
    </p:spTree>
    <p:extLst>
      <p:ext uri="{BB962C8B-B14F-4D97-AF65-F5344CB8AC3E}">
        <p14:creationId xmlns:p14="http://schemas.microsoft.com/office/powerpoint/2010/main" val="4206254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F70A9-F584-E9A8-6FBF-A63F2134C5E2}"/>
              </a:ext>
            </a:extLst>
          </p:cNvPr>
          <p:cNvSpPr>
            <a:spLocks noGrp="1"/>
          </p:cNvSpPr>
          <p:nvPr>
            <p:ph type="title"/>
          </p:nvPr>
        </p:nvSpPr>
        <p:spPr/>
        <p:txBody>
          <a:bodyPr>
            <a:normAutofit fontScale="90000"/>
          </a:bodyPr>
          <a:lstStyle/>
          <a:p>
            <a:r>
              <a:rPr lang="en-US" sz="3200" dirty="0"/>
              <a:t>In FY22, The Lyme School had the second highest staff per student ratio* on our school cohort peer group list</a:t>
            </a:r>
            <a:br>
              <a:rPr lang="en-US" sz="3200" dirty="0"/>
            </a:br>
            <a:br>
              <a:rPr lang="en-US" sz="3200" dirty="0"/>
            </a:br>
            <a:r>
              <a:rPr lang="en-US" sz="1900" i="1" dirty="0"/>
              <a:t>* staff numbers do not include members of the administration</a:t>
            </a:r>
          </a:p>
        </p:txBody>
      </p:sp>
      <p:graphicFrame>
        <p:nvGraphicFramePr>
          <p:cNvPr id="4" name="Table 4">
            <a:extLst>
              <a:ext uri="{FF2B5EF4-FFF2-40B4-BE49-F238E27FC236}">
                <a16:creationId xmlns:a16="http://schemas.microsoft.com/office/drawing/2014/main" id="{43EDA855-B927-8488-5C93-BF4E1F248B2F}"/>
              </a:ext>
            </a:extLst>
          </p:cNvPr>
          <p:cNvGraphicFramePr>
            <a:graphicFrameLocks noGrp="1"/>
          </p:cNvGraphicFramePr>
          <p:nvPr>
            <p:ph idx="1"/>
            <p:extLst>
              <p:ext uri="{D42A27DB-BD31-4B8C-83A1-F6EECF244321}">
                <p14:modId xmlns:p14="http://schemas.microsoft.com/office/powerpoint/2010/main" val="336757356"/>
              </p:ext>
            </p:extLst>
          </p:nvPr>
        </p:nvGraphicFramePr>
        <p:xfrm>
          <a:off x="978883" y="1930081"/>
          <a:ext cx="9482188" cy="3984091"/>
        </p:xfrm>
        <a:graphic>
          <a:graphicData uri="http://schemas.openxmlformats.org/drawingml/2006/table">
            <a:tbl>
              <a:tblPr firstRow="1" bandRow="1">
                <a:tableStyleId>{9D7B26C5-4107-4FEC-AEDC-1716B250A1EF}</a:tableStyleId>
              </a:tblPr>
              <a:tblGrid>
                <a:gridCol w="841375">
                  <a:extLst>
                    <a:ext uri="{9D8B030D-6E8A-4147-A177-3AD203B41FA5}">
                      <a16:colId xmlns:a16="http://schemas.microsoft.com/office/drawing/2014/main" val="3387191041"/>
                    </a:ext>
                  </a:extLst>
                </a:gridCol>
                <a:gridCol w="786790">
                  <a:extLst>
                    <a:ext uri="{9D8B030D-6E8A-4147-A177-3AD203B41FA5}">
                      <a16:colId xmlns:a16="http://schemas.microsoft.com/office/drawing/2014/main" val="635959778"/>
                    </a:ext>
                  </a:extLst>
                </a:gridCol>
                <a:gridCol w="536895">
                  <a:extLst>
                    <a:ext uri="{9D8B030D-6E8A-4147-A177-3AD203B41FA5}">
                      <a16:colId xmlns:a16="http://schemas.microsoft.com/office/drawing/2014/main" val="1399114296"/>
                    </a:ext>
                  </a:extLst>
                </a:gridCol>
                <a:gridCol w="780176">
                  <a:extLst>
                    <a:ext uri="{9D8B030D-6E8A-4147-A177-3AD203B41FA5}">
                      <a16:colId xmlns:a16="http://schemas.microsoft.com/office/drawing/2014/main" val="1391041097"/>
                    </a:ext>
                  </a:extLst>
                </a:gridCol>
                <a:gridCol w="922789">
                  <a:extLst>
                    <a:ext uri="{9D8B030D-6E8A-4147-A177-3AD203B41FA5}">
                      <a16:colId xmlns:a16="http://schemas.microsoft.com/office/drawing/2014/main" val="1064771192"/>
                    </a:ext>
                  </a:extLst>
                </a:gridCol>
                <a:gridCol w="788565">
                  <a:extLst>
                    <a:ext uri="{9D8B030D-6E8A-4147-A177-3AD203B41FA5}">
                      <a16:colId xmlns:a16="http://schemas.microsoft.com/office/drawing/2014/main" val="659781994"/>
                    </a:ext>
                  </a:extLst>
                </a:gridCol>
                <a:gridCol w="855677">
                  <a:extLst>
                    <a:ext uri="{9D8B030D-6E8A-4147-A177-3AD203B41FA5}">
                      <a16:colId xmlns:a16="http://schemas.microsoft.com/office/drawing/2014/main" val="3561268744"/>
                    </a:ext>
                  </a:extLst>
                </a:gridCol>
                <a:gridCol w="755010">
                  <a:extLst>
                    <a:ext uri="{9D8B030D-6E8A-4147-A177-3AD203B41FA5}">
                      <a16:colId xmlns:a16="http://schemas.microsoft.com/office/drawing/2014/main" val="2605700317"/>
                    </a:ext>
                  </a:extLst>
                </a:gridCol>
                <a:gridCol w="1023456">
                  <a:extLst>
                    <a:ext uri="{9D8B030D-6E8A-4147-A177-3AD203B41FA5}">
                      <a16:colId xmlns:a16="http://schemas.microsoft.com/office/drawing/2014/main" val="124475501"/>
                    </a:ext>
                  </a:extLst>
                </a:gridCol>
                <a:gridCol w="511729">
                  <a:extLst>
                    <a:ext uri="{9D8B030D-6E8A-4147-A177-3AD203B41FA5}">
                      <a16:colId xmlns:a16="http://schemas.microsoft.com/office/drawing/2014/main" val="358300296"/>
                    </a:ext>
                  </a:extLst>
                </a:gridCol>
                <a:gridCol w="662730">
                  <a:extLst>
                    <a:ext uri="{9D8B030D-6E8A-4147-A177-3AD203B41FA5}">
                      <a16:colId xmlns:a16="http://schemas.microsoft.com/office/drawing/2014/main" val="749856318"/>
                    </a:ext>
                  </a:extLst>
                </a:gridCol>
                <a:gridCol w="1016996">
                  <a:extLst>
                    <a:ext uri="{9D8B030D-6E8A-4147-A177-3AD203B41FA5}">
                      <a16:colId xmlns:a16="http://schemas.microsoft.com/office/drawing/2014/main" val="931305062"/>
                    </a:ext>
                  </a:extLst>
                </a:gridCol>
              </a:tblGrid>
              <a:tr h="370840">
                <a:tc>
                  <a:txBody>
                    <a:bodyPr/>
                    <a:lstStyle/>
                    <a:p>
                      <a:pPr algn="ctr"/>
                      <a:r>
                        <a:rPr lang="en-US" sz="1100" b="1" dirty="0"/>
                        <a:t>District</a:t>
                      </a:r>
                      <a:endParaRPr lang="en-US" sz="1100" b="1" dirty="0">
                        <a:latin typeface="Calibri   "/>
                      </a:endParaRPr>
                    </a:p>
                  </a:txBody>
                  <a:tcPr anchor="ctr"/>
                </a:tc>
                <a:tc>
                  <a:txBody>
                    <a:bodyPr/>
                    <a:lstStyle/>
                    <a:p>
                      <a:pPr algn="ctr"/>
                      <a:r>
                        <a:rPr lang="en-US" sz="1100" b="1" dirty="0"/>
                        <a:t>School Operated</a:t>
                      </a:r>
                      <a:endParaRPr lang="en-US" sz="1100" b="1" dirty="0">
                        <a:latin typeface="Calibri   "/>
                      </a:endParaRPr>
                    </a:p>
                  </a:txBody>
                  <a:tcPr anchor="ctr"/>
                </a:tc>
                <a:tc>
                  <a:txBody>
                    <a:bodyPr/>
                    <a:lstStyle/>
                    <a:p>
                      <a:pPr algn="ctr"/>
                      <a:r>
                        <a:rPr lang="en-US" sz="1100" b="1" dirty="0"/>
                        <a:t>ADM</a:t>
                      </a:r>
                      <a:endParaRPr lang="en-US" sz="1100" b="1" dirty="0">
                        <a:latin typeface="Calibri   "/>
                      </a:endParaRPr>
                    </a:p>
                  </a:txBody>
                  <a:tcPr anchor="ctr"/>
                </a:tc>
                <a:tc>
                  <a:txBody>
                    <a:bodyPr/>
                    <a:lstStyle/>
                    <a:p>
                      <a:pPr algn="ctr"/>
                      <a:r>
                        <a:rPr lang="en-US" sz="1100" b="1" dirty="0"/>
                        <a:t>Teachers</a:t>
                      </a:r>
                      <a:endParaRPr lang="en-US" sz="1100" b="1" dirty="0">
                        <a:latin typeface="Calibri   "/>
                      </a:endParaRPr>
                    </a:p>
                  </a:txBody>
                  <a:tcPr anchor="ctr"/>
                </a:tc>
                <a:tc>
                  <a:txBody>
                    <a:bodyPr/>
                    <a:lstStyle/>
                    <a:p>
                      <a:pPr algn="ctr"/>
                      <a:r>
                        <a:rPr lang="en-US" sz="1100" b="1" dirty="0"/>
                        <a:t>Instructional Support</a:t>
                      </a:r>
                      <a:endParaRPr lang="en-US" sz="1100" b="1" dirty="0">
                        <a:latin typeface="Calibri   "/>
                      </a:endParaRPr>
                    </a:p>
                  </a:txBody>
                  <a:tcPr anchor="ctr"/>
                </a:tc>
                <a:tc>
                  <a:txBody>
                    <a:bodyPr/>
                    <a:lstStyle/>
                    <a:p>
                      <a:pPr algn="ctr"/>
                      <a:r>
                        <a:rPr lang="en-US" sz="1100" b="1" dirty="0"/>
                        <a:t>Librarians</a:t>
                      </a:r>
                      <a:endParaRPr lang="en-US" sz="1100" b="1" dirty="0">
                        <a:latin typeface="Calibri   "/>
                      </a:endParaRPr>
                    </a:p>
                  </a:txBody>
                  <a:tcPr anchor="ctr"/>
                </a:tc>
                <a:tc>
                  <a:txBody>
                    <a:bodyPr/>
                    <a:lstStyle/>
                    <a:p>
                      <a:pPr algn="ctr"/>
                      <a:r>
                        <a:rPr lang="en-US" sz="1100" b="1" dirty="0"/>
                        <a:t>Specialists</a:t>
                      </a:r>
                      <a:endParaRPr lang="en-US" sz="1100" b="1" dirty="0">
                        <a:latin typeface="Calibri   "/>
                      </a:endParaRPr>
                    </a:p>
                  </a:txBody>
                  <a:tcPr anchor="ctr"/>
                </a:tc>
                <a:tc>
                  <a:txBody>
                    <a:bodyPr/>
                    <a:lstStyle/>
                    <a:p>
                      <a:pPr algn="ctr"/>
                      <a:r>
                        <a:rPr lang="en-US" sz="1100" b="1" dirty="0"/>
                        <a:t>Admin Support</a:t>
                      </a:r>
                      <a:endParaRPr lang="en-US" sz="1100" b="1" dirty="0">
                        <a:latin typeface="Calibri   "/>
                      </a:endParaRPr>
                    </a:p>
                  </a:txBody>
                  <a:tcPr anchor="ctr"/>
                </a:tc>
                <a:tc>
                  <a:txBody>
                    <a:bodyPr/>
                    <a:lstStyle/>
                    <a:p>
                      <a:pPr algn="ctr"/>
                      <a:r>
                        <a:rPr lang="en-US" sz="1100" b="1" dirty="0"/>
                        <a:t>All Other Support</a:t>
                      </a:r>
                      <a:endParaRPr lang="en-US" sz="1100" b="1" dirty="0">
                        <a:latin typeface="Calibri   "/>
                      </a:endParaRPr>
                    </a:p>
                  </a:txBody>
                  <a:tcPr anchor="ctr"/>
                </a:tc>
                <a:tc>
                  <a:txBody>
                    <a:bodyPr/>
                    <a:lstStyle/>
                    <a:p>
                      <a:pPr algn="ctr"/>
                      <a:r>
                        <a:rPr lang="en-US" sz="1100" b="1" dirty="0"/>
                        <a:t>Total</a:t>
                      </a:r>
                      <a:endParaRPr lang="en-US" sz="1100" b="1" dirty="0">
                        <a:latin typeface="Calibri   "/>
                      </a:endParaRPr>
                    </a:p>
                  </a:txBody>
                  <a:tcPr anchor="ctr"/>
                </a:tc>
                <a:tc>
                  <a:txBody>
                    <a:bodyPr/>
                    <a:lstStyle/>
                    <a:p>
                      <a:pPr algn="ctr"/>
                      <a:r>
                        <a:rPr lang="en-US" sz="1100" b="1" dirty="0"/>
                        <a:t>Total per pupil</a:t>
                      </a:r>
                      <a:endParaRPr lang="en-US" sz="1100" b="1" dirty="0">
                        <a:latin typeface="Calibri   "/>
                      </a:endParaRPr>
                    </a:p>
                  </a:txBody>
                  <a:tcPr anchor="ctr"/>
                </a:tc>
                <a:tc>
                  <a:txBody>
                    <a:bodyPr/>
                    <a:lstStyle/>
                    <a:p>
                      <a:pPr algn="ctr"/>
                      <a:r>
                        <a:rPr lang="en-US" sz="1100" b="1" dirty="0">
                          <a:latin typeface="Calibri   "/>
                        </a:rPr>
                        <a:t>FY22 CPP ($)</a:t>
                      </a:r>
                    </a:p>
                  </a:txBody>
                  <a:tcPr anchor="ctr"/>
                </a:tc>
                <a:extLst>
                  <a:ext uri="{0D108BD9-81ED-4DB2-BD59-A6C34878D82A}">
                    <a16:rowId xmlns:a16="http://schemas.microsoft.com/office/drawing/2014/main" val="483567492"/>
                  </a:ext>
                </a:extLst>
              </a:tr>
              <a:tr h="370840">
                <a:tc>
                  <a:txBody>
                    <a:bodyPr/>
                    <a:lstStyle/>
                    <a:p>
                      <a:pPr algn="ctr" rtl="0" fontAlgn="b"/>
                      <a:r>
                        <a:rPr lang="en-US" sz="1100" b="0" i="0" u="none" strike="noStrike">
                          <a:solidFill>
                            <a:srgbClr val="000000"/>
                          </a:solidFill>
                          <a:effectLst/>
                          <a:latin typeface="Calibri" panose="020F0502020204030204" pitchFamily="34" charset="0"/>
                        </a:rPr>
                        <a:t>Hampton Falls</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K-8</a:t>
                      </a:r>
                    </a:p>
                  </a:txBody>
                  <a:tcPr marL="0" marR="0" marT="0" marB="0" anchor="ctr"/>
                </a:tc>
                <a:tc>
                  <a:txBody>
                    <a:bodyPr/>
                    <a:lstStyle/>
                    <a:p>
                      <a:pPr algn="ctr" rtl="0" fontAlgn="t"/>
                      <a:r>
                        <a:rPr lang="en-US" sz="1100" b="0" i="0" u="none" strike="noStrike">
                          <a:solidFill>
                            <a:srgbClr val="000000"/>
                          </a:solidFill>
                          <a:effectLst/>
                          <a:latin typeface="Calibri" panose="020F0502020204030204" pitchFamily="34" charset="0"/>
                        </a:rPr>
                        <a:t>182</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23</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10</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3</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2</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8.5</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47.5</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0.261</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31,982.19</a:t>
                      </a:r>
                    </a:p>
                  </a:txBody>
                  <a:tcPr marL="0" marR="0" marT="0" marB="0" anchor="ctr"/>
                </a:tc>
                <a:extLst>
                  <a:ext uri="{0D108BD9-81ED-4DB2-BD59-A6C34878D82A}">
                    <a16:rowId xmlns:a16="http://schemas.microsoft.com/office/drawing/2014/main" val="2252037879"/>
                  </a:ext>
                </a:extLst>
              </a:tr>
              <a:tr h="423011">
                <a:tc>
                  <a:txBody>
                    <a:bodyPr/>
                    <a:lstStyle/>
                    <a:p>
                      <a:pPr algn="ctr" rtl="0" fontAlgn="b"/>
                      <a:r>
                        <a:rPr lang="en-US" sz="1100" b="0" i="0" u="none" strike="noStrike">
                          <a:solidFill>
                            <a:srgbClr val="000000"/>
                          </a:solidFill>
                          <a:effectLst/>
                          <a:latin typeface="Calibri" panose="020F0502020204030204" pitchFamily="34" charset="0"/>
                        </a:rPr>
                        <a:t>Lyme</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K-8</a:t>
                      </a:r>
                    </a:p>
                  </a:txBody>
                  <a:tcPr marL="0" marR="0" marT="0" marB="0" anchor="ctr"/>
                </a:tc>
                <a:tc>
                  <a:txBody>
                    <a:bodyPr/>
                    <a:lstStyle/>
                    <a:p>
                      <a:pPr algn="ctr" rtl="0" fontAlgn="t"/>
                      <a:r>
                        <a:rPr lang="en-US" sz="1100" b="0" i="0" u="none" strike="noStrike">
                          <a:solidFill>
                            <a:srgbClr val="000000"/>
                          </a:solidFill>
                          <a:effectLst/>
                          <a:latin typeface="Calibri" panose="020F0502020204030204" pitchFamily="34" charset="0"/>
                        </a:rPr>
                        <a:t>198</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23.4</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13.6</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0.5</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1.5</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4</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44</a:t>
                      </a:r>
                    </a:p>
                  </a:txBody>
                  <a:tcPr marL="0" marR="0" marT="0" marB="0" anchor="ctr"/>
                </a:tc>
                <a:tc>
                  <a:txBody>
                    <a:bodyPr/>
                    <a:lstStyle/>
                    <a:p>
                      <a:pPr algn="ctr" rtl="0" fontAlgn="b"/>
                      <a:r>
                        <a:rPr lang="en-US" sz="1100" b="1" i="0" u="none" strike="noStrike" dirty="0">
                          <a:solidFill>
                            <a:srgbClr val="FF0000"/>
                          </a:solidFill>
                          <a:effectLst/>
                          <a:latin typeface="Calibri" panose="020F0502020204030204" pitchFamily="34" charset="0"/>
                        </a:rPr>
                        <a:t>0.222</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26,484.31</a:t>
                      </a:r>
                    </a:p>
                  </a:txBody>
                  <a:tcPr marL="0" marR="0" marT="0" marB="0" anchor="ctr"/>
                </a:tc>
                <a:extLst>
                  <a:ext uri="{0D108BD9-81ED-4DB2-BD59-A6C34878D82A}">
                    <a16:rowId xmlns:a16="http://schemas.microsoft.com/office/drawing/2014/main" val="4188908431"/>
                  </a:ext>
                </a:extLst>
              </a:tr>
              <a:tr h="370840">
                <a:tc>
                  <a:txBody>
                    <a:bodyPr/>
                    <a:lstStyle/>
                    <a:p>
                      <a:pPr algn="ctr" rtl="0" fontAlgn="b"/>
                      <a:r>
                        <a:rPr lang="en-US" sz="1100" b="0" i="0" u="none" strike="noStrike">
                          <a:solidFill>
                            <a:srgbClr val="000000"/>
                          </a:solidFill>
                          <a:effectLst/>
                          <a:latin typeface="Calibri" panose="020F0502020204030204" pitchFamily="34" charset="0"/>
                        </a:rPr>
                        <a:t>Chesterfield</a:t>
                      </a:r>
                    </a:p>
                  </a:txBody>
                  <a:tcPr marL="0" marR="0" marT="0" marB="0" anchor="ctr"/>
                </a:tc>
                <a:tc>
                  <a:txBody>
                    <a:bodyPr/>
                    <a:lstStyle/>
                    <a:p>
                      <a:pPr algn="ctr" rtl="0" fontAlgn="t"/>
                      <a:r>
                        <a:rPr lang="en-US" sz="1100" b="0" i="0" u="none" strike="noStrike">
                          <a:solidFill>
                            <a:srgbClr val="000000"/>
                          </a:solidFill>
                          <a:effectLst/>
                          <a:latin typeface="Calibri" panose="020F0502020204030204" pitchFamily="34" charset="0"/>
                        </a:rPr>
                        <a:t>K-8</a:t>
                      </a:r>
                    </a:p>
                  </a:txBody>
                  <a:tcPr marL="0" marR="0" marT="0" marB="0" anchor="ctr"/>
                </a:tc>
                <a:tc>
                  <a:txBody>
                    <a:bodyPr/>
                    <a:lstStyle/>
                    <a:p>
                      <a:pPr algn="ctr" rtl="0" fontAlgn="t"/>
                      <a:r>
                        <a:rPr lang="en-US" sz="1100" b="0" i="0" u="none" strike="noStrike">
                          <a:solidFill>
                            <a:srgbClr val="000000"/>
                          </a:solidFill>
                          <a:effectLst/>
                          <a:latin typeface="Calibri" panose="020F0502020204030204" pitchFamily="34" charset="0"/>
                        </a:rPr>
                        <a:t>273</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25.8</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16.5</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5.6</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2</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5</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55.9</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0.205</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20,635.36</a:t>
                      </a:r>
                    </a:p>
                  </a:txBody>
                  <a:tcPr marL="0" marR="0" marT="0" marB="0" anchor="ctr"/>
                </a:tc>
                <a:extLst>
                  <a:ext uri="{0D108BD9-81ED-4DB2-BD59-A6C34878D82A}">
                    <a16:rowId xmlns:a16="http://schemas.microsoft.com/office/drawing/2014/main" val="2851216367"/>
                  </a:ext>
                </a:extLst>
              </a:tr>
              <a:tr h="370840">
                <a:tc>
                  <a:txBody>
                    <a:bodyPr/>
                    <a:lstStyle/>
                    <a:p>
                      <a:pPr algn="ctr" rtl="0" fontAlgn="b"/>
                      <a:r>
                        <a:rPr lang="en-US" sz="1100" b="0" i="0" u="none" strike="noStrike">
                          <a:solidFill>
                            <a:srgbClr val="000000"/>
                          </a:solidFill>
                          <a:effectLst/>
                          <a:latin typeface="Calibri" panose="020F0502020204030204" pitchFamily="34" charset="0"/>
                        </a:rPr>
                        <a:t>Candia</a:t>
                      </a:r>
                    </a:p>
                  </a:txBody>
                  <a:tcPr marL="0" marR="0" marT="0" marB="0" anchor="ctr"/>
                </a:tc>
                <a:tc>
                  <a:txBody>
                    <a:bodyPr/>
                    <a:lstStyle/>
                    <a:p>
                      <a:pPr algn="ctr" rtl="0" fontAlgn="t"/>
                      <a:r>
                        <a:rPr lang="en-US" sz="1100" b="0" i="0" u="none" strike="noStrike">
                          <a:solidFill>
                            <a:srgbClr val="000000"/>
                          </a:solidFill>
                          <a:effectLst/>
                          <a:latin typeface="Calibri" panose="020F0502020204030204" pitchFamily="34" charset="0"/>
                        </a:rPr>
                        <a:t>K-8</a:t>
                      </a:r>
                    </a:p>
                  </a:txBody>
                  <a:tcPr marL="0" marR="0" marT="0" marB="0" anchor="ctr"/>
                </a:tc>
                <a:tc>
                  <a:txBody>
                    <a:bodyPr/>
                    <a:lstStyle/>
                    <a:p>
                      <a:pPr algn="ctr" rtl="0" fontAlgn="t"/>
                      <a:r>
                        <a:rPr lang="en-US" sz="1100" b="0" i="0" u="none" strike="noStrike">
                          <a:solidFill>
                            <a:srgbClr val="000000"/>
                          </a:solidFill>
                          <a:effectLst/>
                          <a:latin typeface="Calibri" panose="020F0502020204030204" pitchFamily="34" charset="0"/>
                        </a:rPr>
                        <a:t>275</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25</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9</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9.4</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2.5</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4.8</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51.7</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0.188</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20,464.20</a:t>
                      </a:r>
                    </a:p>
                  </a:txBody>
                  <a:tcPr marL="0" marR="0" marT="0" marB="0" anchor="ctr"/>
                </a:tc>
                <a:extLst>
                  <a:ext uri="{0D108BD9-81ED-4DB2-BD59-A6C34878D82A}">
                    <a16:rowId xmlns:a16="http://schemas.microsoft.com/office/drawing/2014/main" val="2631769202"/>
                  </a:ext>
                </a:extLst>
              </a:tr>
              <a:tr h="370840">
                <a:tc>
                  <a:txBody>
                    <a:bodyPr/>
                    <a:lstStyle/>
                    <a:p>
                      <a:pPr algn="ctr" rtl="0" fontAlgn="b"/>
                      <a:r>
                        <a:rPr lang="en-US" sz="1100" b="0" i="0" u="none" strike="noStrike">
                          <a:solidFill>
                            <a:srgbClr val="000000"/>
                          </a:solidFill>
                          <a:effectLst/>
                          <a:latin typeface="Calibri" panose="020F0502020204030204" pitchFamily="34" charset="0"/>
                        </a:rPr>
                        <a:t>Grantham</a:t>
                      </a:r>
                    </a:p>
                  </a:txBody>
                  <a:tcPr marL="0" marR="0" marT="0" marB="0" anchor="ctr"/>
                </a:tc>
                <a:tc>
                  <a:txBody>
                    <a:bodyPr/>
                    <a:lstStyle/>
                    <a:p>
                      <a:pPr algn="ctr" rtl="0" fontAlgn="t"/>
                      <a:r>
                        <a:rPr lang="en-US" sz="1100" b="0" i="0" u="none" strike="noStrike">
                          <a:solidFill>
                            <a:srgbClr val="000000"/>
                          </a:solidFill>
                          <a:effectLst/>
                          <a:latin typeface="Calibri" panose="020F0502020204030204" pitchFamily="34" charset="0"/>
                        </a:rPr>
                        <a:t>PK-6</a:t>
                      </a:r>
                    </a:p>
                  </a:txBody>
                  <a:tcPr marL="0" marR="0" marT="0" marB="0" anchor="ctr"/>
                </a:tc>
                <a:tc>
                  <a:txBody>
                    <a:bodyPr/>
                    <a:lstStyle/>
                    <a:p>
                      <a:pPr algn="ctr" rtl="0" fontAlgn="t"/>
                      <a:r>
                        <a:rPr lang="en-US" sz="1100" b="0" i="0" u="none" strike="noStrike">
                          <a:solidFill>
                            <a:srgbClr val="000000"/>
                          </a:solidFill>
                          <a:effectLst/>
                          <a:latin typeface="Calibri" panose="020F0502020204030204" pitchFamily="34" charset="0"/>
                        </a:rPr>
                        <a:t>276</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19.6</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15.9</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8</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1.5</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5.7</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51.7</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0.187</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20,873.82</a:t>
                      </a:r>
                    </a:p>
                  </a:txBody>
                  <a:tcPr marL="0" marR="0" marT="0" marB="0" anchor="ctr"/>
                </a:tc>
                <a:extLst>
                  <a:ext uri="{0D108BD9-81ED-4DB2-BD59-A6C34878D82A}">
                    <a16:rowId xmlns:a16="http://schemas.microsoft.com/office/drawing/2014/main" val="3347620028"/>
                  </a:ext>
                </a:extLst>
              </a:tr>
              <a:tr h="370840">
                <a:tc>
                  <a:txBody>
                    <a:bodyPr/>
                    <a:lstStyle/>
                    <a:p>
                      <a:pPr algn="ctr" rtl="0" fontAlgn="b"/>
                      <a:r>
                        <a:rPr lang="en-US" sz="1100" b="0" i="0" u="none" strike="noStrike">
                          <a:solidFill>
                            <a:srgbClr val="000000"/>
                          </a:solidFill>
                          <a:effectLst/>
                          <a:latin typeface="Calibri" panose="020F0502020204030204" pitchFamily="34" charset="0"/>
                        </a:rPr>
                        <a:t>Plainfield</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K-8</a:t>
                      </a:r>
                    </a:p>
                  </a:txBody>
                  <a:tcPr marL="0" marR="0" marT="0" marB="0" anchor="ctr"/>
                </a:tc>
                <a:tc>
                  <a:txBody>
                    <a:bodyPr/>
                    <a:lstStyle/>
                    <a:p>
                      <a:pPr algn="ctr" rtl="0" fontAlgn="t"/>
                      <a:r>
                        <a:rPr lang="en-US" sz="1100" b="0" i="0" u="none" strike="noStrike">
                          <a:solidFill>
                            <a:srgbClr val="000000"/>
                          </a:solidFill>
                          <a:effectLst/>
                          <a:latin typeface="Calibri" panose="020F0502020204030204" pitchFamily="34" charset="0"/>
                        </a:rPr>
                        <a:t>213</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18</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12</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3</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1.5</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36.5</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0.171</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23,790.24</a:t>
                      </a:r>
                    </a:p>
                  </a:txBody>
                  <a:tcPr marL="0" marR="0" marT="0" marB="0" anchor="ctr"/>
                </a:tc>
                <a:extLst>
                  <a:ext uri="{0D108BD9-81ED-4DB2-BD59-A6C34878D82A}">
                    <a16:rowId xmlns:a16="http://schemas.microsoft.com/office/drawing/2014/main" val="4189366085"/>
                  </a:ext>
                </a:extLst>
              </a:tr>
              <a:tr h="370840">
                <a:tc>
                  <a:txBody>
                    <a:bodyPr/>
                    <a:lstStyle/>
                    <a:p>
                      <a:pPr algn="ctr" rtl="0" fontAlgn="b"/>
                      <a:r>
                        <a:rPr lang="en-US" sz="1100" b="0" i="0" u="none" strike="noStrike">
                          <a:solidFill>
                            <a:srgbClr val="000000"/>
                          </a:solidFill>
                          <a:effectLst/>
                          <a:latin typeface="Calibri" panose="020F0502020204030204" pitchFamily="34" charset="0"/>
                        </a:rPr>
                        <a:t>Mont Vernon</a:t>
                      </a:r>
                    </a:p>
                  </a:txBody>
                  <a:tcPr marL="0" marR="0" marT="0" marB="0" anchor="ctr"/>
                </a:tc>
                <a:tc>
                  <a:txBody>
                    <a:bodyPr/>
                    <a:lstStyle/>
                    <a:p>
                      <a:pPr algn="ctr" rtl="0" fontAlgn="t"/>
                      <a:r>
                        <a:rPr lang="en-US" sz="1100" b="0" i="0" u="none" strike="noStrike">
                          <a:solidFill>
                            <a:srgbClr val="000000"/>
                          </a:solidFill>
                          <a:effectLst/>
                          <a:latin typeface="Calibri" panose="020F0502020204030204" pitchFamily="34" charset="0"/>
                        </a:rPr>
                        <a:t>K-6</a:t>
                      </a:r>
                    </a:p>
                  </a:txBody>
                  <a:tcPr marL="0" marR="0" marT="0" marB="0" anchor="ctr"/>
                </a:tc>
                <a:tc>
                  <a:txBody>
                    <a:bodyPr/>
                    <a:lstStyle/>
                    <a:p>
                      <a:pPr algn="ctr" rtl="0" fontAlgn="t"/>
                      <a:r>
                        <a:rPr lang="en-US" sz="1100" b="0" i="0" u="none" strike="noStrike">
                          <a:solidFill>
                            <a:srgbClr val="000000"/>
                          </a:solidFill>
                          <a:effectLst/>
                          <a:latin typeface="Calibri" panose="020F0502020204030204" pitchFamily="34" charset="0"/>
                        </a:rPr>
                        <a:t>216</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20</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4</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4</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2</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4.8</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35.8</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0.171</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18,189.66</a:t>
                      </a:r>
                    </a:p>
                  </a:txBody>
                  <a:tcPr marL="0" marR="0" marT="0" marB="0" anchor="ctr"/>
                </a:tc>
                <a:extLst>
                  <a:ext uri="{0D108BD9-81ED-4DB2-BD59-A6C34878D82A}">
                    <a16:rowId xmlns:a16="http://schemas.microsoft.com/office/drawing/2014/main" val="2364604485"/>
                  </a:ext>
                </a:extLst>
              </a:tr>
              <a:tr h="370840">
                <a:tc>
                  <a:txBody>
                    <a:bodyPr/>
                    <a:lstStyle/>
                    <a:p>
                      <a:pPr algn="ctr" rtl="0" fontAlgn="b"/>
                      <a:r>
                        <a:rPr lang="en-US" sz="1100" b="0" i="0" u="none" strike="noStrike">
                          <a:solidFill>
                            <a:srgbClr val="000000"/>
                          </a:solidFill>
                          <a:effectLst/>
                          <a:latin typeface="Calibri" panose="020F0502020204030204" pitchFamily="34" charset="0"/>
                        </a:rPr>
                        <a:t>Dunbarton</a:t>
                      </a:r>
                    </a:p>
                  </a:txBody>
                  <a:tcPr marL="0" marR="0" marT="0" marB="0" anchor="ctr"/>
                </a:tc>
                <a:tc>
                  <a:txBody>
                    <a:bodyPr/>
                    <a:lstStyle/>
                    <a:p>
                      <a:pPr algn="ctr" rtl="0" fontAlgn="t"/>
                      <a:r>
                        <a:rPr lang="en-US" sz="1100" b="0" i="0" u="none" strike="noStrike">
                          <a:solidFill>
                            <a:srgbClr val="000000"/>
                          </a:solidFill>
                          <a:effectLst/>
                          <a:latin typeface="Calibri" panose="020F0502020204030204" pitchFamily="34" charset="0"/>
                        </a:rPr>
                        <a:t>K-6</a:t>
                      </a:r>
                    </a:p>
                  </a:txBody>
                  <a:tcPr marL="0" marR="0" marT="0" marB="0" anchor="ctr"/>
                </a:tc>
                <a:tc>
                  <a:txBody>
                    <a:bodyPr/>
                    <a:lstStyle/>
                    <a:p>
                      <a:pPr algn="ctr" rtl="0" fontAlgn="t"/>
                      <a:r>
                        <a:rPr lang="en-US" sz="1100" b="0" i="0" u="none" strike="noStrike">
                          <a:solidFill>
                            <a:srgbClr val="000000"/>
                          </a:solidFill>
                          <a:effectLst/>
                          <a:latin typeface="Calibri" panose="020F0502020204030204" pitchFamily="34" charset="0"/>
                        </a:rPr>
                        <a:t>236</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18.8</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9</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0.6</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2.8</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1.6</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1</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33.8</a:t>
                      </a:r>
                    </a:p>
                  </a:txBody>
                  <a:tcPr marL="0" marR="0" marT="0" marB="0" anchor="ctr"/>
                </a:tc>
                <a:tc>
                  <a:txBody>
                    <a:bodyPr/>
                    <a:lstStyle/>
                    <a:p>
                      <a:pPr algn="ctr" rtl="0" fontAlgn="b"/>
                      <a:r>
                        <a:rPr lang="en-US" sz="1100" b="0" i="0" u="none" strike="noStrike">
                          <a:solidFill>
                            <a:srgbClr val="000000"/>
                          </a:solidFill>
                          <a:effectLst/>
                          <a:latin typeface="Calibri" panose="020F0502020204030204" pitchFamily="34" charset="0"/>
                        </a:rPr>
                        <a:t>0.143</a:t>
                      </a:r>
                    </a:p>
                  </a:txBody>
                  <a:tcPr marL="0" marR="0" marT="0" marB="0" anchor="ctr"/>
                </a:tc>
                <a:tc>
                  <a:txBody>
                    <a:bodyPr/>
                    <a:lstStyle/>
                    <a:p>
                      <a:pPr algn="ctr" rtl="0" fontAlgn="b"/>
                      <a:r>
                        <a:rPr lang="en-US" sz="1100" b="0" i="0" u="none" strike="noStrike" dirty="0">
                          <a:solidFill>
                            <a:srgbClr val="000000"/>
                          </a:solidFill>
                          <a:effectLst/>
                          <a:latin typeface="Calibri" panose="020F0502020204030204" pitchFamily="34" charset="0"/>
                        </a:rPr>
                        <a:t>17,428.36</a:t>
                      </a:r>
                    </a:p>
                  </a:txBody>
                  <a:tcPr marL="0" marR="0" marT="0" marB="0" anchor="ctr"/>
                </a:tc>
                <a:extLst>
                  <a:ext uri="{0D108BD9-81ED-4DB2-BD59-A6C34878D82A}">
                    <a16:rowId xmlns:a16="http://schemas.microsoft.com/office/drawing/2014/main" val="2881058154"/>
                  </a:ext>
                </a:extLst>
              </a:tr>
              <a:tr h="370840">
                <a:tc>
                  <a:txBody>
                    <a:bodyPr/>
                    <a:lstStyle/>
                    <a:p>
                      <a:pPr algn="ctr" fontAlgn="b"/>
                      <a:r>
                        <a:rPr lang="en-US" sz="1100" b="1" i="0" u="none" strike="noStrike" dirty="0">
                          <a:solidFill>
                            <a:srgbClr val="000000"/>
                          </a:solidFill>
                          <a:effectLst/>
                          <a:latin typeface="Calibri   "/>
                        </a:rPr>
                        <a:t>Median</a:t>
                      </a:r>
                    </a:p>
                  </a:txBody>
                  <a:tcPr marL="0" marR="0" marT="0" marB="0" anchor="ctr"/>
                </a:tc>
                <a:tc>
                  <a:txBody>
                    <a:bodyPr/>
                    <a:lstStyle/>
                    <a:p>
                      <a:pPr algn="ctr" rtl="0" fontAlgn="t"/>
                      <a:endParaRPr lang="en-US" sz="1100" b="1" i="0" u="none" strike="noStrike" dirty="0">
                        <a:solidFill>
                          <a:srgbClr val="000000"/>
                        </a:solidFill>
                        <a:effectLst/>
                        <a:latin typeface="Calibri   "/>
                      </a:endParaRPr>
                    </a:p>
                  </a:txBody>
                  <a:tcPr marL="0" marR="0" marT="0" marB="0" anchor="ctr"/>
                </a:tc>
                <a:tc>
                  <a:txBody>
                    <a:bodyPr/>
                    <a:lstStyle/>
                    <a:p>
                      <a:pPr algn="ctr" rtl="0" fontAlgn="t"/>
                      <a:endParaRPr lang="en-US" sz="1100" b="1" i="0" u="none" strike="noStrike" dirty="0">
                        <a:solidFill>
                          <a:srgbClr val="000000"/>
                        </a:solidFill>
                        <a:effectLst/>
                        <a:latin typeface="Calibri   "/>
                      </a:endParaRPr>
                    </a:p>
                  </a:txBody>
                  <a:tcPr marL="0" marR="0" marT="0" marB="0" anchor="ctr"/>
                </a:tc>
                <a:tc>
                  <a:txBody>
                    <a:bodyPr/>
                    <a:lstStyle/>
                    <a:p>
                      <a:pPr algn="ctr" fontAlgn="b"/>
                      <a:endParaRPr lang="en-US" sz="1100" b="1" i="0" u="none" strike="noStrike" dirty="0">
                        <a:solidFill>
                          <a:srgbClr val="000000"/>
                        </a:solidFill>
                        <a:effectLst/>
                        <a:latin typeface="Calibri   "/>
                      </a:endParaRPr>
                    </a:p>
                  </a:txBody>
                  <a:tcPr marL="0" marR="0" marT="0" marB="0" anchor="ctr"/>
                </a:tc>
                <a:tc>
                  <a:txBody>
                    <a:bodyPr/>
                    <a:lstStyle/>
                    <a:p>
                      <a:pPr algn="ctr" fontAlgn="b"/>
                      <a:endParaRPr lang="en-US" sz="1100" b="1" i="0" u="none" strike="noStrike" dirty="0">
                        <a:solidFill>
                          <a:srgbClr val="000000"/>
                        </a:solidFill>
                        <a:effectLst/>
                        <a:latin typeface="Calibri   "/>
                      </a:endParaRPr>
                    </a:p>
                  </a:txBody>
                  <a:tcPr marL="0" marR="0" marT="0" marB="0" anchor="ctr"/>
                </a:tc>
                <a:tc>
                  <a:txBody>
                    <a:bodyPr/>
                    <a:lstStyle/>
                    <a:p>
                      <a:pPr algn="ctr" fontAlgn="b"/>
                      <a:endParaRPr lang="en-US" sz="1100" b="1" i="0" u="none" strike="noStrike" dirty="0">
                        <a:solidFill>
                          <a:srgbClr val="000000"/>
                        </a:solidFill>
                        <a:effectLst/>
                        <a:latin typeface="Calibri   "/>
                      </a:endParaRPr>
                    </a:p>
                  </a:txBody>
                  <a:tcPr marL="0" marR="0" marT="0" marB="0" anchor="ctr"/>
                </a:tc>
                <a:tc>
                  <a:txBody>
                    <a:bodyPr/>
                    <a:lstStyle/>
                    <a:p>
                      <a:pPr algn="ctr" fontAlgn="b"/>
                      <a:endParaRPr lang="en-US" sz="1100" b="1" i="0" u="none" strike="noStrike" dirty="0">
                        <a:solidFill>
                          <a:srgbClr val="000000"/>
                        </a:solidFill>
                        <a:effectLst/>
                        <a:latin typeface="Calibri   "/>
                      </a:endParaRPr>
                    </a:p>
                  </a:txBody>
                  <a:tcPr marL="0" marR="0" marT="0" marB="0" anchor="ctr"/>
                </a:tc>
                <a:tc>
                  <a:txBody>
                    <a:bodyPr/>
                    <a:lstStyle/>
                    <a:p>
                      <a:pPr algn="ctr" fontAlgn="b"/>
                      <a:endParaRPr lang="en-US" sz="1100" b="1" i="0" u="none" strike="noStrike" dirty="0">
                        <a:solidFill>
                          <a:srgbClr val="000000"/>
                        </a:solidFill>
                        <a:effectLst/>
                        <a:latin typeface="Calibri   "/>
                      </a:endParaRPr>
                    </a:p>
                  </a:txBody>
                  <a:tcPr marL="0" marR="0" marT="0" marB="0" anchor="ctr"/>
                </a:tc>
                <a:tc>
                  <a:txBody>
                    <a:bodyPr/>
                    <a:lstStyle/>
                    <a:p>
                      <a:pPr algn="ctr" fontAlgn="b"/>
                      <a:endParaRPr lang="en-US" sz="1100" b="1" i="0" u="none" strike="noStrike" dirty="0">
                        <a:solidFill>
                          <a:srgbClr val="000000"/>
                        </a:solidFill>
                        <a:effectLst/>
                        <a:latin typeface="Calibri   "/>
                      </a:endParaRPr>
                    </a:p>
                  </a:txBody>
                  <a:tcPr marL="0" marR="0" marT="0" marB="0" anchor="ctr"/>
                </a:tc>
                <a:tc>
                  <a:txBody>
                    <a:bodyPr/>
                    <a:lstStyle/>
                    <a:p>
                      <a:pPr algn="ctr" fontAlgn="b"/>
                      <a:endParaRPr lang="en-US" sz="1100" b="1" i="0" u="none" strike="noStrike" dirty="0">
                        <a:solidFill>
                          <a:srgbClr val="000000"/>
                        </a:solidFill>
                        <a:effectLst/>
                        <a:latin typeface="Calibri   "/>
                      </a:endParaRPr>
                    </a:p>
                  </a:txBody>
                  <a:tcPr marL="0" marR="0" marT="0" marB="0" anchor="ctr"/>
                </a:tc>
                <a:tc>
                  <a:txBody>
                    <a:bodyPr/>
                    <a:lstStyle/>
                    <a:p>
                      <a:pPr algn="ctr" fontAlgn="b"/>
                      <a:r>
                        <a:rPr lang="en-US" sz="1100" b="0" i="0" u="none" strike="noStrike" dirty="0">
                          <a:solidFill>
                            <a:srgbClr val="FF0000"/>
                          </a:solidFill>
                          <a:effectLst/>
                          <a:latin typeface="Calibri   "/>
                        </a:rPr>
                        <a:t>0.188</a:t>
                      </a:r>
                    </a:p>
                  </a:txBody>
                  <a:tcPr marL="0" marR="0" marT="0" marB="0" anchor="ctr"/>
                </a:tc>
                <a:tc>
                  <a:txBody>
                    <a:bodyPr/>
                    <a:lstStyle/>
                    <a:p>
                      <a:pPr algn="ctr" fontAlgn="b"/>
                      <a:r>
                        <a:rPr lang="en-US" sz="1100" b="1" i="0" u="none" strike="noStrike" dirty="0">
                          <a:solidFill>
                            <a:srgbClr val="000000"/>
                          </a:solidFill>
                          <a:effectLst/>
                          <a:latin typeface="Calibri" panose="020F0502020204030204" pitchFamily="34" charset="0"/>
                        </a:rPr>
                        <a:t>20,754.59 </a:t>
                      </a:r>
                    </a:p>
                  </a:txBody>
                  <a:tcPr marL="0" marR="0" marT="0" marB="0" anchor="ctr"/>
                </a:tc>
                <a:extLst>
                  <a:ext uri="{0D108BD9-81ED-4DB2-BD59-A6C34878D82A}">
                    <a16:rowId xmlns:a16="http://schemas.microsoft.com/office/drawing/2014/main" val="388549816"/>
                  </a:ext>
                </a:extLst>
              </a:tr>
            </a:tbl>
          </a:graphicData>
        </a:graphic>
      </p:graphicFrame>
      <p:sp>
        <p:nvSpPr>
          <p:cNvPr id="3" name="TextBox 2">
            <a:extLst>
              <a:ext uri="{FF2B5EF4-FFF2-40B4-BE49-F238E27FC236}">
                <a16:creationId xmlns:a16="http://schemas.microsoft.com/office/drawing/2014/main" id="{6E8BCCFF-AB3A-2C41-BCB1-4FCBDCCDC83C}"/>
              </a:ext>
            </a:extLst>
          </p:cNvPr>
          <p:cNvSpPr txBox="1"/>
          <p:nvPr/>
        </p:nvSpPr>
        <p:spPr>
          <a:xfrm>
            <a:off x="9980909" y="6492875"/>
            <a:ext cx="2165657" cy="369332"/>
          </a:xfrm>
          <a:prstGeom prst="rect">
            <a:avLst/>
          </a:prstGeom>
          <a:noFill/>
        </p:spPr>
        <p:txBody>
          <a:bodyPr wrap="none" rtlCol="0">
            <a:spAutoFit/>
          </a:bodyPr>
          <a:lstStyle/>
          <a:p>
            <a:r>
              <a:rPr lang="en-US" dirty="0"/>
              <a:t>Data source: NH DOE</a:t>
            </a:r>
          </a:p>
        </p:txBody>
      </p:sp>
    </p:spTree>
    <p:extLst>
      <p:ext uri="{BB962C8B-B14F-4D97-AF65-F5344CB8AC3E}">
        <p14:creationId xmlns:p14="http://schemas.microsoft.com/office/powerpoint/2010/main" val="2769600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6E915-974D-907A-FACB-D1A4CC802E6A}"/>
              </a:ext>
            </a:extLst>
          </p:cNvPr>
          <p:cNvSpPr>
            <a:spLocks noGrp="1"/>
          </p:cNvSpPr>
          <p:nvPr>
            <p:ph type="title"/>
          </p:nvPr>
        </p:nvSpPr>
        <p:spPr>
          <a:xfrm>
            <a:off x="511029" y="0"/>
            <a:ext cx="10515600" cy="1325563"/>
          </a:xfrm>
        </p:spPr>
        <p:txBody>
          <a:bodyPr>
            <a:normAutofit/>
          </a:bodyPr>
          <a:lstStyle/>
          <a:p>
            <a:r>
              <a:rPr lang="en-US" sz="3200" dirty="0"/>
              <a:t>In FY22, Lyme had the highest average teacher salary among the school cohort list. </a:t>
            </a:r>
          </a:p>
        </p:txBody>
      </p:sp>
      <p:graphicFrame>
        <p:nvGraphicFramePr>
          <p:cNvPr id="4" name="Object 3">
            <a:extLst>
              <a:ext uri="{FF2B5EF4-FFF2-40B4-BE49-F238E27FC236}">
                <a16:creationId xmlns:a16="http://schemas.microsoft.com/office/drawing/2014/main" id="{6F3816F7-902B-9989-F092-9C56762E7B4E}"/>
              </a:ext>
            </a:extLst>
          </p:cNvPr>
          <p:cNvGraphicFramePr>
            <a:graphicFrameLocks noChangeAspect="1"/>
          </p:cNvGraphicFramePr>
          <p:nvPr>
            <p:extLst>
              <p:ext uri="{D42A27DB-BD31-4B8C-83A1-F6EECF244321}">
                <p14:modId xmlns:p14="http://schemas.microsoft.com/office/powerpoint/2010/main" val="3315269889"/>
              </p:ext>
            </p:extLst>
          </p:nvPr>
        </p:nvGraphicFramePr>
        <p:xfrm>
          <a:off x="2017181" y="1590083"/>
          <a:ext cx="4244201" cy="4572000"/>
        </p:xfrm>
        <a:graphic>
          <a:graphicData uri="http://schemas.openxmlformats.org/presentationml/2006/ole">
            <mc:AlternateContent xmlns:mc="http://schemas.openxmlformats.org/markup-compatibility/2006">
              <mc:Choice xmlns:v="urn:schemas-microsoft-com:vml" Requires="v">
                <p:oleObj name="Prism 9" r:id="rId2" imgW="5245673" imgH="5649381" progId="Prism9.Document">
                  <p:embed/>
                </p:oleObj>
              </mc:Choice>
              <mc:Fallback>
                <p:oleObj name="Prism 9" r:id="rId2" imgW="5245673" imgH="5649381" progId="Prism9.Document">
                  <p:embed/>
                  <p:pic>
                    <p:nvPicPr>
                      <p:cNvPr id="4" name="Object 3">
                        <a:extLst>
                          <a:ext uri="{FF2B5EF4-FFF2-40B4-BE49-F238E27FC236}">
                            <a16:creationId xmlns:a16="http://schemas.microsoft.com/office/drawing/2014/main" id="{6F3816F7-902B-9989-F092-9C56762E7B4E}"/>
                          </a:ext>
                        </a:extLst>
                      </p:cNvPr>
                      <p:cNvPicPr/>
                      <p:nvPr/>
                    </p:nvPicPr>
                    <p:blipFill>
                      <a:blip r:embed="rId3"/>
                      <a:stretch>
                        <a:fillRect/>
                      </a:stretch>
                    </p:blipFill>
                    <p:spPr>
                      <a:xfrm>
                        <a:off x="2017181" y="1590083"/>
                        <a:ext cx="4244201" cy="4572000"/>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13147382-8C21-1DC2-5456-BA2948615702}"/>
              </a:ext>
            </a:extLst>
          </p:cNvPr>
          <p:cNvSpPr txBox="1"/>
          <p:nvPr/>
        </p:nvSpPr>
        <p:spPr>
          <a:xfrm>
            <a:off x="6820249" y="1770077"/>
            <a:ext cx="4977836" cy="338554"/>
          </a:xfrm>
          <a:prstGeom prst="rect">
            <a:avLst/>
          </a:prstGeom>
          <a:noFill/>
        </p:spPr>
        <p:txBody>
          <a:bodyPr wrap="square" rtlCol="0">
            <a:spAutoFit/>
          </a:bodyPr>
          <a:lstStyle/>
          <a:p>
            <a:r>
              <a:rPr lang="en-US" sz="1600" dirty="0"/>
              <a:t> </a:t>
            </a:r>
          </a:p>
        </p:txBody>
      </p:sp>
      <p:sp>
        <p:nvSpPr>
          <p:cNvPr id="3" name="TextBox 2">
            <a:extLst>
              <a:ext uri="{FF2B5EF4-FFF2-40B4-BE49-F238E27FC236}">
                <a16:creationId xmlns:a16="http://schemas.microsoft.com/office/drawing/2014/main" id="{EED9E990-219E-BEA1-D603-24177935DCE7}"/>
              </a:ext>
            </a:extLst>
          </p:cNvPr>
          <p:cNvSpPr txBox="1"/>
          <p:nvPr/>
        </p:nvSpPr>
        <p:spPr>
          <a:xfrm>
            <a:off x="9980909" y="6492875"/>
            <a:ext cx="2165657" cy="369332"/>
          </a:xfrm>
          <a:prstGeom prst="rect">
            <a:avLst/>
          </a:prstGeom>
          <a:noFill/>
        </p:spPr>
        <p:txBody>
          <a:bodyPr wrap="none" rtlCol="0">
            <a:spAutoFit/>
          </a:bodyPr>
          <a:lstStyle/>
          <a:p>
            <a:r>
              <a:rPr lang="en-US" dirty="0"/>
              <a:t>Data source: NH DOE</a:t>
            </a:r>
          </a:p>
        </p:txBody>
      </p:sp>
      <p:sp>
        <p:nvSpPr>
          <p:cNvPr id="6" name="TextBox 5">
            <a:extLst>
              <a:ext uri="{FF2B5EF4-FFF2-40B4-BE49-F238E27FC236}">
                <a16:creationId xmlns:a16="http://schemas.microsoft.com/office/drawing/2014/main" id="{9C69AB6E-7CF7-2150-7976-9F089BEB3917}"/>
              </a:ext>
            </a:extLst>
          </p:cNvPr>
          <p:cNvSpPr txBox="1"/>
          <p:nvPr/>
        </p:nvSpPr>
        <p:spPr>
          <a:xfrm>
            <a:off x="6986856" y="2726911"/>
            <a:ext cx="4644622" cy="923330"/>
          </a:xfrm>
          <a:prstGeom prst="rect">
            <a:avLst/>
          </a:prstGeom>
          <a:noFill/>
        </p:spPr>
        <p:txBody>
          <a:bodyPr wrap="square" rtlCol="0">
            <a:spAutoFit/>
          </a:bodyPr>
          <a:lstStyle/>
          <a:p>
            <a:r>
              <a:rPr lang="en-US" dirty="0"/>
              <a:t>Lyme staffs more personnel per student and pays teachers significantly more than the median average salary in the school cohort </a:t>
            </a:r>
          </a:p>
        </p:txBody>
      </p:sp>
    </p:spTree>
    <p:extLst>
      <p:ext uri="{BB962C8B-B14F-4D97-AF65-F5344CB8AC3E}">
        <p14:creationId xmlns:p14="http://schemas.microsoft.com/office/powerpoint/2010/main" val="1503046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2800B-CF9B-9A9E-612C-CC7FEBB255DE}"/>
              </a:ext>
            </a:extLst>
          </p:cNvPr>
          <p:cNvSpPr>
            <a:spLocks noGrp="1"/>
          </p:cNvSpPr>
          <p:nvPr>
            <p:ph type="title"/>
          </p:nvPr>
        </p:nvSpPr>
        <p:spPr>
          <a:xfrm>
            <a:off x="838200" y="275448"/>
            <a:ext cx="10515600" cy="1325563"/>
          </a:xfrm>
        </p:spPr>
        <p:txBody>
          <a:bodyPr>
            <a:normAutofit/>
          </a:bodyPr>
          <a:lstStyle/>
          <a:p>
            <a:r>
              <a:rPr lang="en-US" sz="3200" dirty="0"/>
              <a:t>Two metrics, educational attainment of teachers and teacher experience, correlate with Lyme salaries </a:t>
            </a:r>
            <a:br>
              <a:rPr lang="en-US" sz="3200" dirty="0"/>
            </a:br>
            <a:r>
              <a:rPr lang="en-US" sz="2400" i="1" dirty="0"/>
              <a:t>Lyme is above median on the school cohort list in both categories</a:t>
            </a:r>
            <a:endParaRPr lang="en-US" sz="3200" i="1" dirty="0"/>
          </a:p>
        </p:txBody>
      </p:sp>
      <p:graphicFrame>
        <p:nvGraphicFramePr>
          <p:cNvPr id="4" name="Object 3">
            <a:extLst>
              <a:ext uri="{FF2B5EF4-FFF2-40B4-BE49-F238E27FC236}">
                <a16:creationId xmlns:a16="http://schemas.microsoft.com/office/drawing/2014/main" id="{D398A601-B0DD-D4B9-08E2-23F1B3084148}"/>
              </a:ext>
            </a:extLst>
          </p:cNvPr>
          <p:cNvGraphicFramePr>
            <a:graphicFrameLocks noChangeAspect="1"/>
          </p:cNvGraphicFramePr>
          <p:nvPr>
            <p:extLst>
              <p:ext uri="{D42A27DB-BD31-4B8C-83A1-F6EECF244321}">
                <p14:modId xmlns:p14="http://schemas.microsoft.com/office/powerpoint/2010/main" val="450711988"/>
              </p:ext>
            </p:extLst>
          </p:nvPr>
        </p:nvGraphicFramePr>
        <p:xfrm>
          <a:off x="392113" y="1957388"/>
          <a:ext cx="3863975" cy="3651250"/>
        </p:xfrm>
        <a:graphic>
          <a:graphicData uri="http://schemas.openxmlformats.org/presentationml/2006/ole">
            <mc:AlternateContent xmlns:mc="http://schemas.openxmlformats.org/markup-compatibility/2006">
              <mc:Choice xmlns:v="urn:schemas-microsoft-com:vml" Requires="v">
                <p:oleObj name="Prism 9" r:id="rId2" imgW="5347887" imgH="5056471" progId="Prism9.Document">
                  <p:embed/>
                </p:oleObj>
              </mc:Choice>
              <mc:Fallback>
                <p:oleObj name="Prism 9" r:id="rId2" imgW="5347887" imgH="5056471" progId="Prism9.Document">
                  <p:embed/>
                  <p:pic>
                    <p:nvPicPr>
                      <p:cNvPr id="4" name="Object 3">
                        <a:extLst>
                          <a:ext uri="{FF2B5EF4-FFF2-40B4-BE49-F238E27FC236}">
                            <a16:creationId xmlns:a16="http://schemas.microsoft.com/office/drawing/2014/main" id="{D398A601-B0DD-D4B9-08E2-23F1B3084148}"/>
                          </a:ext>
                        </a:extLst>
                      </p:cNvPr>
                      <p:cNvPicPr/>
                      <p:nvPr/>
                    </p:nvPicPr>
                    <p:blipFill>
                      <a:blip r:embed="rId3"/>
                      <a:stretch>
                        <a:fillRect/>
                      </a:stretch>
                    </p:blipFill>
                    <p:spPr>
                      <a:xfrm>
                        <a:off x="392113" y="1957388"/>
                        <a:ext cx="3863975" cy="365125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FD6333FA-3994-E02E-5037-AEC231527BF0}"/>
              </a:ext>
            </a:extLst>
          </p:cNvPr>
          <p:cNvGraphicFramePr>
            <a:graphicFrameLocks noChangeAspect="1"/>
          </p:cNvGraphicFramePr>
          <p:nvPr>
            <p:extLst>
              <p:ext uri="{D42A27DB-BD31-4B8C-83A1-F6EECF244321}">
                <p14:modId xmlns:p14="http://schemas.microsoft.com/office/powerpoint/2010/main" val="300164067"/>
              </p:ext>
            </p:extLst>
          </p:nvPr>
        </p:nvGraphicFramePr>
        <p:xfrm>
          <a:off x="4703763" y="1997075"/>
          <a:ext cx="3694112" cy="3614738"/>
        </p:xfrm>
        <a:graphic>
          <a:graphicData uri="http://schemas.openxmlformats.org/presentationml/2006/ole">
            <mc:AlternateContent xmlns:mc="http://schemas.openxmlformats.org/markup-compatibility/2006">
              <mc:Choice xmlns:v="urn:schemas-microsoft-com:vml" Requires="v">
                <p:oleObj name="Prism 9" r:id="rId4" imgW="5175850" imgH="5061151" progId="Prism9.Document">
                  <p:embed/>
                </p:oleObj>
              </mc:Choice>
              <mc:Fallback>
                <p:oleObj name="Prism 9" r:id="rId4" imgW="5175850" imgH="5061151" progId="Prism9.Document">
                  <p:embed/>
                  <p:pic>
                    <p:nvPicPr>
                      <p:cNvPr id="5" name="Object 4">
                        <a:extLst>
                          <a:ext uri="{FF2B5EF4-FFF2-40B4-BE49-F238E27FC236}">
                            <a16:creationId xmlns:a16="http://schemas.microsoft.com/office/drawing/2014/main" id="{FD6333FA-3994-E02E-5037-AEC231527BF0}"/>
                          </a:ext>
                        </a:extLst>
                      </p:cNvPr>
                      <p:cNvPicPr/>
                      <p:nvPr/>
                    </p:nvPicPr>
                    <p:blipFill>
                      <a:blip r:embed="rId5"/>
                      <a:stretch>
                        <a:fillRect/>
                      </a:stretch>
                    </p:blipFill>
                    <p:spPr>
                      <a:xfrm>
                        <a:off x="4703763" y="1997075"/>
                        <a:ext cx="3694112" cy="3614738"/>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6DA041D4-146F-1174-AF44-D787517F58EF}"/>
              </a:ext>
            </a:extLst>
          </p:cNvPr>
          <p:cNvSpPr txBox="1"/>
          <p:nvPr/>
        </p:nvSpPr>
        <p:spPr>
          <a:xfrm>
            <a:off x="4602997" y="5694205"/>
            <a:ext cx="3905573" cy="461665"/>
          </a:xfrm>
          <a:prstGeom prst="rect">
            <a:avLst/>
          </a:prstGeom>
          <a:noFill/>
        </p:spPr>
        <p:txBody>
          <a:bodyPr wrap="square" rtlCol="0">
            <a:spAutoFit/>
          </a:bodyPr>
          <a:lstStyle/>
          <a:p>
            <a:r>
              <a:rPr lang="en-US" sz="1200" dirty="0"/>
              <a:t>* NH DOE defines an “experienced educator” as a teacher who has taught for three years and been rated effective </a:t>
            </a:r>
          </a:p>
        </p:txBody>
      </p:sp>
      <p:sp>
        <p:nvSpPr>
          <p:cNvPr id="6" name="TextBox 5">
            <a:extLst>
              <a:ext uri="{FF2B5EF4-FFF2-40B4-BE49-F238E27FC236}">
                <a16:creationId xmlns:a16="http://schemas.microsoft.com/office/drawing/2014/main" id="{2E8DD469-5809-DC39-3BEC-F8CB97AF7747}"/>
              </a:ext>
            </a:extLst>
          </p:cNvPr>
          <p:cNvSpPr txBox="1"/>
          <p:nvPr/>
        </p:nvSpPr>
        <p:spPr>
          <a:xfrm>
            <a:off x="9980909" y="6492875"/>
            <a:ext cx="2165657" cy="369332"/>
          </a:xfrm>
          <a:prstGeom prst="rect">
            <a:avLst/>
          </a:prstGeom>
          <a:noFill/>
        </p:spPr>
        <p:txBody>
          <a:bodyPr wrap="none" rtlCol="0">
            <a:spAutoFit/>
          </a:bodyPr>
          <a:lstStyle/>
          <a:p>
            <a:r>
              <a:rPr lang="en-US" dirty="0"/>
              <a:t>Data source: NH DOE</a:t>
            </a:r>
          </a:p>
        </p:txBody>
      </p:sp>
      <p:sp>
        <p:nvSpPr>
          <p:cNvPr id="7" name="TextBox 6">
            <a:extLst>
              <a:ext uri="{FF2B5EF4-FFF2-40B4-BE49-F238E27FC236}">
                <a16:creationId xmlns:a16="http://schemas.microsoft.com/office/drawing/2014/main" id="{93041AC2-E74B-5933-76D6-FFE4297120F2}"/>
              </a:ext>
            </a:extLst>
          </p:cNvPr>
          <p:cNvSpPr txBox="1"/>
          <p:nvPr/>
        </p:nvSpPr>
        <p:spPr>
          <a:xfrm>
            <a:off x="8985366" y="2157596"/>
            <a:ext cx="2785820" cy="2308324"/>
          </a:xfrm>
          <a:prstGeom prst="rect">
            <a:avLst/>
          </a:prstGeom>
          <a:noFill/>
        </p:spPr>
        <p:txBody>
          <a:bodyPr wrap="square" rtlCol="0">
            <a:spAutoFit/>
          </a:bodyPr>
          <a:lstStyle/>
          <a:p>
            <a:r>
              <a:rPr lang="en-US" dirty="0"/>
              <a:t>The relatively high rate of teacher may relate to Lyme’s ability to attract teachers with advanced degrees and further enforces Lyme’s ability to retain those high-quality teachers</a:t>
            </a:r>
          </a:p>
        </p:txBody>
      </p:sp>
    </p:spTree>
    <p:extLst>
      <p:ext uri="{BB962C8B-B14F-4D97-AF65-F5344CB8AC3E}">
        <p14:creationId xmlns:p14="http://schemas.microsoft.com/office/powerpoint/2010/main" val="1142592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EE413-E5D0-8054-E8FE-C30D019903A4}"/>
              </a:ext>
            </a:extLst>
          </p:cNvPr>
          <p:cNvSpPr>
            <a:spLocks noGrp="1"/>
          </p:cNvSpPr>
          <p:nvPr>
            <p:ph type="title"/>
          </p:nvPr>
        </p:nvSpPr>
        <p:spPr/>
        <p:txBody>
          <a:bodyPr>
            <a:normAutofit/>
          </a:bodyPr>
          <a:lstStyle/>
          <a:p>
            <a:r>
              <a:rPr lang="en-US" sz="3200" dirty="0"/>
              <a:t>In the proposed K-8 budget, 87.8% of the cost to operate the Lyme School is represented as salaries and benefits</a:t>
            </a:r>
          </a:p>
        </p:txBody>
      </p:sp>
      <p:graphicFrame>
        <p:nvGraphicFramePr>
          <p:cNvPr id="4" name="Object 3">
            <a:extLst>
              <a:ext uri="{FF2B5EF4-FFF2-40B4-BE49-F238E27FC236}">
                <a16:creationId xmlns:a16="http://schemas.microsoft.com/office/drawing/2014/main" id="{CAE19454-BF06-D506-DB0F-9D05D3364F78}"/>
              </a:ext>
            </a:extLst>
          </p:cNvPr>
          <p:cNvGraphicFramePr>
            <a:graphicFrameLocks noChangeAspect="1"/>
          </p:cNvGraphicFramePr>
          <p:nvPr>
            <p:extLst>
              <p:ext uri="{D42A27DB-BD31-4B8C-83A1-F6EECF244321}">
                <p14:modId xmlns:p14="http://schemas.microsoft.com/office/powerpoint/2010/main" val="2423837274"/>
              </p:ext>
            </p:extLst>
          </p:nvPr>
        </p:nvGraphicFramePr>
        <p:xfrm>
          <a:off x="465138" y="1887538"/>
          <a:ext cx="6167437" cy="4308475"/>
        </p:xfrm>
        <a:graphic>
          <a:graphicData uri="http://schemas.openxmlformats.org/presentationml/2006/ole">
            <mc:AlternateContent xmlns:mc="http://schemas.openxmlformats.org/markup-compatibility/2006">
              <mc:Choice xmlns:v="urn:schemas-microsoft-com:vml" Requires="v">
                <p:oleObj name="Prism 9" r:id="rId3" imgW="6545304" imgH="4571920" progId="Prism9.Document">
                  <p:embed/>
                </p:oleObj>
              </mc:Choice>
              <mc:Fallback>
                <p:oleObj name="Prism 9" r:id="rId3" imgW="6545304" imgH="4571920" progId="Prism9.Document">
                  <p:embed/>
                  <p:pic>
                    <p:nvPicPr>
                      <p:cNvPr id="4" name="Object 3">
                        <a:extLst>
                          <a:ext uri="{FF2B5EF4-FFF2-40B4-BE49-F238E27FC236}">
                            <a16:creationId xmlns:a16="http://schemas.microsoft.com/office/drawing/2014/main" id="{CAE19454-BF06-D506-DB0F-9D05D3364F78}"/>
                          </a:ext>
                        </a:extLst>
                      </p:cNvPr>
                      <p:cNvPicPr/>
                      <p:nvPr/>
                    </p:nvPicPr>
                    <p:blipFill>
                      <a:blip r:embed="rId4"/>
                      <a:stretch>
                        <a:fillRect/>
                      </a:stretch>
                    </p:blipFill>
                    <p:spPr>
                      <a:xfrm>
                        <a:off x="465138" y="1887538"/>
                        <a:ext cx="6167437" cy="4308475"/>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3AE26ACF-C53B-3805-8800-C6EED83CD186}"/>
              </a:ext>
            </a:extLst>
          </p:cNvPr>
          <p:cNvSpPr txBox="1"/>
          <p:nvPr/>
        </p:nvSpPr>
        <p:spPr>
          <a:xfrm>
            <a:off x="6678486" y="1624535"/>
            <a:ext cx="5117285" cy="4770537"/>
          </a:xfrm>
          <a:prstGeom prst="rect">
            <a:avLst/>
          </a:prstGeom>
          <a:noFill/>
        </p:spPr>
        <p:txBody>
          <a:bodyPr wrap="square" rtlCol="0">
            <a:spAutoFit/>
          </a:bodyPr>
          <a:lstStyle/>
          <a:p>
            <a:pPr marL="285750" indent="-285750">
              <a:buFont typeface="Arial" panose="020B0604020202020204" pitchFamily="34" charset="0"/>
              <a:buChar char="•"/>
            </a:pPr>
            <a:r>
              <a:rPr lang="en-US" sz="1600" dirty="0"/>
              <a:t>The school board finance committee asserts: to introduce a sustainable cap on budget growth and/or to decrease the school budget in a meaningful way, K-8 school personnel/staffing should be evaluated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We believe this is true because ~ 90% of the cost to operate the K-8 school is represented in personnel costs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This doesn’t mean that the committee members do not value the staff.  It doesn’t imply that they do not think that the positions currently staffed at the school don’t have inherent value for educating our kids.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members do question whether that value is substantiated by the cost. There are infinite number of courses and staff that could be added to augment the curriculum at the school. Fiscal constraints require choice, and we asked the administration to evaluate and prioritize positions  </a:t>
            </a:r>
          </a:p>
        </p:txBody>
      </p:sp>
      <p:sp>
        <p:nvSpPr>
          <p:cNvPr id="3" name="TextBox 2">
            <a:extLst>
              <a:ext uri="{FF2B5EF4-FFF2-40B4-BE49-F238E27FC236}">
                <a16:creationId xmlns:a16="http://schemas.microsoft.com/office/drawing/2014/main" id="{520295D8-92DD-465F-40C4-32FE94AA8BDE}"/>
              </a:ext>
            </a:extLst>
          </p:cNvPr>
          <p:cNvSpPr txBox="1"/>
          <p:nvPr/>
        </p:nvSpPr>
        <p:spPr>
          <a:xfrm>
            <a:off x="8725795" y="6492875"/>
            <a:ext cx="3466205" cy="369332"/>
          </a:xfrm>
          <a:prstGeom prst="rect">
            <a:avLst/>
          </a:prstGeom>
          <a:noFill/>
        </p:spPr>
        <p:txBody>
          <a:bodyPr wrap="none" rtlCol="0">
            <a:spAutoFit/>
          </a:bodyPr>
          <a:lstStyle/>
          <a:p>
            <a:r>
              <a:rPr lang="en-US" dirty="0"/>
              <a:t>Data source: SAU76 Business office</a:t>
            </a:r>
          </a:p>
        </p:txBody>
      </p:sp>
    </p:spTree>
    <p:extLst>
      <p:ext uri="{BB962C8B-B14F-4D97-AF65-F5344CB8AC3E}">
        <p14:creationId xmlns:p14="http://schemas.microsoft.com/office/powerpoint/2010/main" val="2618185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2480B-31FA-1CD5-D250-AC4C35DCBAE3}"/>
              </a:ext>
            </a:extLst>
          </p:cNvPr>
          <p:cNvSpPr>
            <a:spLocks noGrp="1"/>
          </p:cNvSpPr>
          <p:nvPr>
            <p:ph type="title"/>
          </p:nvPr>
        </p:nvSpPr>
        <p:spPr/>
        <p:txBody>
          <a:bodyPr>
            <a:normAutofit/>
          </a:bodyPr>
          <a:lstStyle/>
          <a:p>
            <a:r>
              <a:rPr lang="en-US" sz="3200" dirty="0"/>
              <a:t>Brief contextual overview of the current conversation occurring between the school board and administration</a:t>
            </a:r>
          </a:p>
        </p:txBody>
      </p:sp>
      <p:sp>
        <p:nvSpPr>
          <p:cNvPr id="3" name="Content Placeholder 2">
            <a:extLst>
              <a:ext uri="{FF2B5EF4-FFF2-40B4-BE49-F238E27FC236}">
                <a16:creationId xmlns:a16="http://schemas.microsoft.com/office/drawing/2014/main" id="{FC594EFF-2392-471D-2185-67BB5A6DF151}"/>
              </a:ext>
            </a:extLst>
          </p:cNvPr>
          <p:cNvSpPr>
            <a:spLocks noGrp="1"/>
          </p:cNvSpPr>
          <p:nvPr>
            <p:ph idx="1"/>
          </p:nvPr>
        </p:nvSpPr>
        <p:spPr>
          <a:xfrm>
            <a:off x="838200" y="1775290"/>
            <a:ext cx="10515600" cy="4351338"/>
          </a:xfrm>
        </p:spPr>
        <p:txBody>
          <a:bodyPr>
            <a:normAutofit/>
          </a:bodyPr>
          <a:lstStyle/>
          <a:p>
            <a:r>
              <a:rPr lang="en-US" sz="1800" dirty="0"/>
              <a:t>At the 12/15/2022 School Board Meeting, a motion was made and approved – the board asked the school administration to evaluate positions at the school and specified interest in assessing the need of two positions, both currently staffed as 1.0 FTE: Academic Director and Library Media Specialist/Technology Integrator. A board member further requested that the administration review the Specials department (Art, Music, PE/Health, Spanish, Design Lab) </a:t>
            </a:r>
          </a:p>
          <a:p>
            <a:r>
              <a:rPr lang="en-US" sz="1800" dirty="0"/>
              <a:t>At a Finance Committee Meeting held on 01/09/2023, Principal </a:t>
            </a:r>
            <a:r>
              <a:rPr lang="en-US" sz="1800" dirty="0" err="1"/>
              <a:t>D’Entremont</a:t>
            </a:r>
            <a:r>
              <a:rPr lang="en-US" sz="1800" dirty="0"/>
              <a:t> presented his work and final analysis, “we do not recommend a reduction in any positions”. </a:t>
            </a:r>
          </a:p>
          <a:p>
            <a:r>
              <a:rPr lang="en-US" sz="1800" dirty="0"/>
              <a:t>From the Finance Committee: the school lacks clear means of evaluating the impact of several positions at the school. The school administration consistently points to NHSAS test scores, and an internal testing metric (Track My Progress), as metrics of school programming success. It is true that the test scores are high and outpace state averages. However, we question whether a true correlation exists between the current school staff level and the chosen outcome metric (test scores). </a:t>
            </a:r>
          </a:p>
          <a:p>
            <a:pPr lvl="1"/>
            <a:r>
              <a:rPr lang="en-US" sz="1600" dirty="0"/>
              <a:t>In short, the committee does not agree that all staffed positions are contributing to the measured outcome equally </a:t>
            </a:r>
          </a:p>
          <a:p>
            <a:pPr lvl="1"/>
            <a:r>
              <a:rPr lang="en-US" sz="1600" dirty="0"/>
              <a:t>Peer schools are achieving measured outcomes as high as Lyme’s with significantly lower cost per pupil. </a:t>
            </a:r>
          </a:p>
        </p:txBody>
      </p:sp>
    </p:spTree>
    <p:extLst>
      <p:ext uri="{BB962C8B-B14F-4D97-AF65-F5344CB8AC3E}">
        <p14:creationId xmlns:p14="http://schemas.microsoft.com/office/powerpoint/2010/main" val="1108433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2480B-31FA-1CD5-D250-AC4C35DCBAE3}"/>
              </a:ext>
            </a:extLst>
          </p:cNvPr>
          <p:cNvSpPr>
            <a:spLocks noGrp="1"/>
          </p:cNvSpPr>
          <p:nvPr>
            <p:ph type="title"/>
          </p:nvPr>
        </p:nvSpPr>
        <p:spPr/>
        <p:txBody>
          <a:bodyPr>
            <a:normAutofit/>
          </a:bodyPr>
          <a:lstStyle/>
          <a:p>
            <a:r>
              <a:rPr lang="en-US" sz="3200" dirty="0"/>
              <a:t>Other cost-relevant factors to consider</a:t>
            </a:r>
          </a:p>
        </p:txBody>
      </p:sp>
      <p:sp>
        <p:nvSpPr>
          <p:cNvPr id="3" name="Content Placeholder 2">
            <a:extLst>
              <a:ext uri="{FF2B5EF4-FFF2-40B4-BE49-F238E27FC236}">
                <a16:creationId xmlns:a16="http://schemas.microsoft.com/office/drawing/2014/main" id="{FC594EFF-2392-471D-2185-67BB5A6DF151}"/>
              </a:ext>
            </a:extLst>
          </p:cNvPr>
          <p:cNvSpPr>
            <a:spLocks noGrp="1"/>
          </p:cNvSpPr>
          <p:nvPr>
            <p:ph idx="1"/>
          </p:nvPr>
        </p:nvSpPr>
        <p:spPr>
          <a:xfrm>
            <a:off x="838200" y="1406174"/>
            <a:ext cx="10515600" cy="4351338"/>
          </a:xfrm>
        </p:spPr>
        <p:txBody>
          <a:bodyPr>
            <a:noAutofit/>
          </a:bodyPr>
          <a:lstStyle/>
          <a:p>
            <a:r>
              <a:rPr lang="en-US" sz="2000" dirty="0"/>
              <a:t>The finance committee accepts that the fact that Lyme operates in an SAU of one school is driving some of our costs</a:t>
            </a:r>
          </a:p>
          <a:p>
            <a:pPr lvl="1"/>
            <a:r>
              <a:rPr lang="en-US" sz="1600" dirty="0"/>
              <a:t>Schools in larger SAUs share costs. The board has discussed the possibility of sharing costs with neighboring districts in the past. During the 1/9/23 Finance Committee presentation, Principal </a:t>
            </a:r>
            <a:r>
              <a:rPr lang="en-US" sz="1600" dirty="0" err="1"/>
              <a:t>D’Entremont</a:t>
            </a:r>
            <a:r>
              <a:rPr lang="en-US" sz="1600" dirty="0"/>
              <a:t> expressed that sharing costs with neighboring districts was not feasible for the Lyme School. </a:t>
            </a:r>
          </a:p>
          <a:p>
            <a:pPr lvl="1"/>
            <a:r>
              <a:rPr lang="en-US" sz="1600" dirty="0"/>
              <a:t>To date, the board has not seriously considered merging with a neighboring district. In such a scenario, Lyme Elementary would become one school in a larger SAU. For various reasons, including our belief that the town of Lyme would not support this measure, the board doesn’t believe this to be a feasible strategy at this time. </a:t>
            </a:r>
          </a:p>
          <a:p>
            <a:endParaRPr lang="en-US" sz="1600" dirty="0"/>
          </a:p>
          <a:p>
            <a:r>
              <a:rPr lang="en-US" sz="2000" dirty="0"/>
              <a:t>The finance committee understands that Hanover High School’s (HHS) tuition rate is the highest in the Upper Valley. We </a:t>
            </a:r>
            <a:r>
              <a:rPr lang="en-US" sz="2000" i="1" dirty="0"/>
              <a:t>could</a:t>
            </a:r>
            <a:r>
              <a:rPr lang="en-US" sz="2000" dirty="0"/>
              <a:t> consider the impact of modifying high school choice policy on total annual expenditures. However, the committee does not believe that there would be wide support to remove HHS from the list of sending schools. Added, the committee itself would not support such an effort. </a:t>
            </a:r>
          </a:p>
          <a:p>
            <a:endParaRPr lang="en-US" sz="2000" dirty="0"/>
          </a:p>
          <a:p>
            <a:r>
              <a:rPr lang="en-US" sz="2000" dirty="0"/>
              <a:t>The majority of school board members and all members of the finance committee assert that the future trajectory of growth in the school budget will not be sustainable, as such, are applying pressure to the administration to control spending in the K-8 school </a:t>
            </a:r>
          </a:p>
        </p:txBody>
      </p:sp>
    </p:spTree>
    <p:extLst>
      <p:ext uri="{BB962C8B-B14F-4D97-AF65-F5344CB8AC3E}">
        <p14:creationId xmlns:p14="http://schemas.microsoft.com/office/powerpoint/2010/main" val="489013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4818B-4F13-862C-0776-27D799C39882}"/>
              </a:ext>
            </a:extLst>
          </p:cNvPr>
          <p:cNvSpPr>
            <a:spLocks noGrp="1"/>
          </p:cNvSpPr>
          <p:nvPr>
            <p:ph type="title"/>
          </p:nvPr>
        </p:nvSpPr>
        <p:spPr>
          <a:xfrm>
            <a:off x="282723" y="365125"/>
            <a:ext cx="11604477" cy="1325563"/>
          </a:xfrm>
        </p:spPr>
        <p:txBody>
          <a:bodyPr>
            <a:normAutofit/>
          </a:bodyPr>
          <a:lstStyle/>
          <a:p>
            <a:r>
              <a:rPr lang="en-US" sz="3200" dirty="0"/>
              <a:t>We identified 17 schools in NH that operate schools “like Lyme”</a:t>
            </a:r>
            <a:br>
              <a:rPr lang="en-US" sz="3200" dirty="0"/>
            </a:br>
            <a:endParaRPr lang="en-US" sz="3200" dirty="0"/>
          </a:p>
        </p:txBody>
      </p:sp>
      <p:graphicFrame>
        <p:nvGraphicFramePr>
          <p:cNvPr id="7" name="Table 7">
            <a:extLst>
              <a:ext uri="{FF2B5EF4-FFF2-40B4-BE49-F238E27FC236}">
                <a16:creationId xmlns:a16="http://schemas.microsoft.com/office/drawing/2014/main" id="{AB11D3F9-5F71-A729-B1F8-B127D400CC3B}"/>
              </a:ext>
            </a:extLst>
          </p:cNvPr>
          <p:cNvGraphicFramePr>
            <a:graphicFrameLocks noGrp="1"/>
          </p:cNvGraphicFramePr>
          <p:nvPr>
            <p:ph idx="1"/>
            <p:extLst>
              <p:ext uri="{D42A27DB-BD31-4B8C-83A1-F6EECF244321}">
                <p14:modId xmlns:p14="http://schemas.microsoft.com/office/powerpoint/2010/main" val="879259157"/>
              </p:ext>
            </p:extLst>
          </p:nvPr>
        </p:nvGraphicFramePr>
        <p:xfrm>
          <a:off x="603478" y="1291444"/>
          <a:ext cx="6745234" cy="4068775"/>
        </p:xfrm>
        <a:graphic>
          <a:graphicData uri="http://schemas.openxmlformats.org/drawingml/2006/table">
            <a:tbl>
              <a:tblPr firstRow="1" bandRow="1">
                <a:tableStyleId>{9D7B26C5-4107-4FEC-AEDC-1716B250A1EF}</a:tableStyleId>
              </a:tblPr>
              <a:tblGrid>
                <a:gridCol w="1222959">
                  <a:extLst>
                    <a:ext uri="{9D8B030D-6E8A-4147-A177-3AD203B41FA5}">
                      <a16:colId xmlns:a16="http://schemas.microsoft.com/office/drawing/2014/main" val="2304772102"/>
                    </a:ext>
                  </a:extLst>
                </a:gridCol>
                <a:gridCol w="609078">
                  <a:extLst>
                    <a:ext uri="{9D8B030D-6E8A-4147-A177-3AD203B41FA5}">
                      <a16:colId xmlns:a16="http://schemas.microsoft.com/office/drawing/2014/main" val="578060227"/>
                    </a:ext>
                  </a:extLst>
                </a:gridCol>
                <a:gridCol w="2239498">
                  <a:extLst>
                    <a:ext uri="{9D8B030D-6E8A-4147-A177-3AD203B41FA5}">
                      <a16:colId xmlns:a16="http://schemas.microsoft.com/office/drawing/2014/main" val="1432127478"/>
                    </a:ext>
                  </a:extLst>
                </a:gridCol>
                <a:gridCol w="786911">
                  <a:extLst>
                    <a:ext uri="{9D8B030D-6E8A-4147-A177-3AD203B41FA5}">
                      <a16:colId xmlns:a16="http://schemas.microsoft.com/office/drawing/2014/main" val="85341405"/>
                    </a:ext>
                  </a:extLst>
                </a:gridCol>
                <a:gridCol w="1126946">
                  <a:extLst>
                    <a:ext uri="{9D8B030D-6E8A-4147-A177-3AD203B41FA5}">
                      <a16:colId xmlns:a16="http://schemas.microsoft.com/office/drawing/2014/main" val="1976736315"/>
                    </a:ext>
                  </a:extLst>
                </a:gridCol>
                <a:gridCol w="759842">
                  <a:extLst>
                    <a:ext uri="{9D8B030D-6E8A-4147-A177-3AD203B41FA5}">
                      <a16:colId xmlns:a16="http://schemas.microsoft.com/office/drawing/2014/main" val="3544491681"/>
                    </a:ext>
                  </a:extLst>
                </a:gridCol>
              </a:tblGrid>
              <a:tr h="356071">
                <a:tc>
                  <a:txBody>
                    <a:bodyPr/>
                    <a:lstStyle/>
                    <a:p>
                      <a:pPr algn="ctr" rtl="0" fontAlgn="b"/>
                      <a:r>
                        <a:rPr lang="en-US" sz="1100" b="1" u="none" strike="noStrike" dirty="0">
                          <a:solidFill>
                            <a:schemeClr val="tx1">
                              <a:lumMod val="95000"/>
                              <a:lumOff val="5000"/>
                            </a:schemeClr>
                          </a:solidFill>
                          <a:effectLst/>
                        </a:rPr>
                        <a:t>District</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rtl="0" fontAlgn="b"/>
                      <a:r>
                        <a:rPr lang="en-US" sz="1100" b="1" u="none" strike="noStrike" dirty="0">
                          <a:solidFill>
                            <a:schemeClr val="tx1">
                              <a:lumMod val="95000"/>
                              <a:lumOff val="5000"/>
                            </a:schemeClr>
                          </a:solidFill>
                          <a:effectLst/>
                        </a:rPr>
                        <a:t># schools in SAU</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rtl="0" fontAlgn="b"/>
                      <a:r>
                        <a:rPr lang="en-US" sz="1100" b="1" u="none" strike="noStrike" dirty="0">
                          <a:solidFill>
                            <a:schemeClr val="tx1">
                              <a:lumMod val="95000"/>
                              <a:lumOff val="5000"/>
                            </a:schemeClr>
                          </a:solidFill>
                          <a:effectLst/>
                        </a:rPr>
                        <a:t>School Name</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fontAlgn="b"/>
                      <a:r>
                        <a:rPr lang="en-US" sz="1100" b="1" u="none" strike="noStrike" dirty="0">
                          <a:solidFill>
                            <a:schemeClr val="tx1">
                              <a:lumMod val="95000"/>
                              <a:lumOff val="5000"/>
                            </a:schemeClr>
                          </a:solidFill>
                          <a:effectLst/>
                        </a:rPr>
                        <a:t>School operated</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fontAlgn="b"/>
                      <a:r>
                        <a:rPr lang="en-US" sz="1100" b="1" u="none" strike="noStrike" dirty="0">
                          <a:solidFill>
                            <a:schemeClr val="tx1">
                              <a:lumMod val="95000"/>
                              <a:lumOff val="5000"/>
                            </a:schemeClr>
                          </a:solidFill>
                          <a:effectLst/>
                        </a:rPr>
                        <a:t> High School Model</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fontAlgn="b"/>
                      <a:r>
                        <a:rPr lang="en-US" sz="1100" b="1" u="none" strike="noStrike" dirty="0">
                          <a:solidFill>
                            <a:schemeClr val="tx1">
                              <a:lumMod val="95000"/>
                              <a:lumOff val="5000"/>
                            </a:schemeClr>
                          </a:solidFill>
                          <a:effectLst/>
                        </a:rPr>
                        <a:t>FY2022 ADM***</a:t>
                      </a:r>
                      <a:endParaRPr lang="en-US" sz="1100" b="1" i="0" u="none" strike="noStrike" dirty="0">
                        <a:solidFill>
                          <a:schemeClr val="tx1">
                            <a:lumMod val="95000"/>
                            <a:lumOff val="5000"/>
                          </a:schemeClr>
                        </a:solidFill>
                        <a:effectLst/>
                        <a:latin typeface="Calibri  "/>
                      </a:endParaRPr>
                    </a:p>
                  </a:txBody>
                  <a:tcPr marL="0" marR="0" marT="0" marB="0" anchor="ctr"/>
                </a:tc>
                <a:extLst>
                  <a:ext uri="{0D108BD9-81ED-4DB2-BD59-A6C34878D82A}">
                    <a16:rowId xmlns:a16="http://schemas.microsoft.com/office/drawing/2014/main" val="651518570"/>
                  </a:ext>
                </a:extLst>
              </a:tr>
              <a:tr h="211089">
                <a:tc>
                  <a:txBody>
                    <a:bodyPr/>
                    <a:lstStyle/>
                    <a:p>
                      <a:pPr algn="ctr" rtl="0" fontAlgn="t"/>
                      <a:r>
                        <a:rPr lang="en-US" sz="1100" b="0" u="none" strike="noStrike">
                          <a:solidFill>
                            <a:srgbClr val="000000"/>
                          </a:solidFill>
                          <a:effectLst/>
                        </a:rPr>
                        <a:t>Andover</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2</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Andover Elementary School</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Tuition</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210</a:t>
                      </a:r>
                      <a:endParaRPr lang="en-US" sz="1100" b="0" i="0" u="none" strike="noStrike" dirty="0">
                        <a:solidFill>
                          <a:srgbClr val="000000"/>
                        </a:solidFill>
                        <a:effectLst/>
                        <a:latin typeface="Calibri  "/>
                      </a:endParaRPr>
                    </a:p>
                  </a:txBody>
                  <a:tcPr marL="0" marR="0" marT="0" marB="0"/>
                </a:tc>
                <a:extLst>
                  <a:ext uri="{0D108BD9-81ED-4DB2-BD59-A6C34878D82A}">
                    <a16:rowId xmlns:a16="http://schemas.microsoft.com/office/drawing/2014/main" val="4275314527"/>
                  </a:ext>
                </a:extLst>
              </a:tr>
              <a:tr h="211089">
                <a:tc>
                  <a:txBody>
                    <a:bodyPr/>
                    <a:lstStyle/>
                    <a:p>
                      <a:pPr algn="ctr" rtl="0" fontAlgn="t"/>
                      <a:r>
                        <a:rPr lang="en-US" sz="1100" b="0" u="none" strike="noStrike" dirty="0">
                          <a:solidFill>
                            <a:srgbClr val="000000"/>
                          </a:solidFill>
                          <a:effectLst/>
                        </a:rPr>
                        <a:t>Ashland</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3</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Ashland Elementary School</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Cooperative</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166</a:t>
                      </a:r>
                      <a:endParaRPr lang="en-US" sz="1100" b="0" i="0" u="none" strike="noStrike" dirty="0">
                        <a:solidFill>
                          <a:srgbClr val="000000"/>
                        </a:solidFill>
                        <a:effectLst/>
                        <a:latin typeface="Calibri  "/>
                      </a:endParaRPr>
                    </a:p>
                  </a:txBody>
                  <a:tcPr marL="0" marR="0" marT="0" marB="0"/>
                </a:tc>
                <a:extLst>
                  <a:ext uri="{0D108BD9-81ED-4DB2-BD59-A6C34878D82A}">
                    <a16:rowId xmlns:a16="http://schemas.microsoft.com/office/drawing/2014/main" val="2489783450"/>
                  </a:ext>
                </a:extLst>
              </a:tr>
              <a:tr h="211089">
                <a:tc>
                  <a:txBody>
                    <a:bodyPr/>
                    <a:lstStyle/>
                    <a:p>
                      <a:pPr algn="ctr" rtl="0" fontAlgn="ctr"/>
                      <a:r>
                        <a:rPr lang="en-US" sz="1100" b="0" u="none" strike="noStrike" dirty="0">
                          <a:solidFill>
                            <a:srgbClr val="000000"/>
                          </a:solidFill>
                          <a:effectLst/>
                        </a:rPr>
                        <a:t>Bartlett</a:t>
                      </a:r>
                      <a:endParaRPr lang="en-US" sz="1100" b="0" i="0" u="none" strike="noStrike" dirty="0">
                        <a:solidFill>
                          <a:srgbClr val="000000"/>
                        </a:solidFill>
                        <a:effectLst/>
                        <a:latin typeface="Calibri  "/>
                      </a:endParaRPr>
                    </a:p>
                  </a:txBody>
                  <a:tcPr marL="0" marR="0" marT="0" marB="0" anchor="ctr"/>
                </a:tc>
                <a:tc>
                  <a:txBody>
                    <a:bodyPr/>
                    <a:lstStyle/>
                    <a:p>
                      <a:pPr algn="ctr" rtl="0" fontAlgn="ctr"/>
                      <a:r>
                        <a:rPr lang="en-US" sz="1100" b="0" u="none" strike="noStrike">
                          <a:solidFill>
                            <a:srgbClr val="000000"/>
                          </a:solidFill>
                          <a:effectLst/>
                        </a:rPr>
                        <a:t>8</a:t>
                      </a:r>
                      <a:endParaRPr lang="en-US" sz="1100" b="0" i="0" u="none" strike="noStrike">
                        <a:solidFill>
                          <a:srgbClr val="000000"/>
                        </a:solidFill>
                        <a:effectLst/>
                        <a:latin typeface="Calibri  "/>
                      </a:endParaRPr>
                    </a:p>
                  </a:txBody>
                  <a:tcPr marL="0" marR="0" marT="0" marB="0" anchor="ctr"/>
                </a:tc>
                <a:tc>
                  <a:txBody>
                    <a:bodyPr/>
                    <a:lstStyle/>
                    <a:p>
                      <a:pPr algn="ctr" rtl="0" fontAlgn="ctr"/>
                      <a:r>
                        <a:rPr lang="en-US" sz="1100" b="0" u="none" strike="noStrike" dirty="0">
                          <a:solidFill>
                            <a:srgbClr val="000000"/>
                          </a:solidFill>
                          <a:effectLst/>
                        </a:rPr>
                        <a:t>Josiah Bartlett Elementary School</a:t>
                      </a:r>
                      <a:endParaRPr lang="en-US" sz="1100" b="0" i="0" u="none" strike="noStrike" dirty="0">
                        <a:solidFill>
                          <a:srgbClr val="000000"/>
                        </a:solidFill>
                        <a:effectLst/>
                        <a:latin typeface="Calibri  "/>
                      </a:endParaRPr>
                    </a:p>
                  </a:txBody>
                  <a:tcPr marL="0" marR="0" marT="0" marB="0" anchor="ctr"/>
                </a:tc>
                <a:tc>
                  <a:txBody>
                    <a:bodyPr/>
                    <a:lstStyle/>
                    <a:p>
                      <a:pPr algn="ctr" fontAlgn="ctr"/>
                      <a:r>
                        <a:rPr lang="en-US" sz="1100" b="0" u="none" strike="noStrike" dirty="0">
                          <a:solidFill>
                            <a:srgbClr val="000000"/>
                          </a:solidFill>
                          <a:effectLst/>
                        </a:rPr>
                        <a:t>PreK-8</a:t>
                      </a:r>
                      <a:endParaRPr lang="en-US" sz="1100" b="0" i="0" u="none" strike="noStrike" dirty="0">
                        <a:solidFill>
                          <a:srgbClr val="000000"/>
                        </a:solidFill>
                        <a:effectLst/>
                        <a:latin typeface="Calibri  "/>
                      </a:endParaRPr>
                    </a:p>
                  </a:txBody>
                  <a:tcPr marL="0" marR="0" marT="0" marB="0" anchor="ctr"/>
                </a:tc>
                <a:tc>
                  <a:txBody>
                    <a:bodyPr/>
                    <a:lstStyle/>
                    <a:p>
                      <a:pPr algn="ctr" fontAlgn="ctr"/>
                      <a:r>
                        <a:rPr lang="en-US" sz="1100" b="0" u="none" strike="noStrike" dirty="0">
                          <a:solidFill>
                            <a:srgbClr val="000000"/>
                          </a:solidFill>
                          <a:effectLst/>
                        </a:rPr>
                        <a:t>Tuition</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168</a:t>
                      </a:r>
                      <a:endParaRPr lang="en-US" sz="1100" b="0" i="0" u="none" strike="noStrike">
                        <a:solidFill>
                          <a:srgbClr val="000000"/>
                        </a:solidFill>
                        <a:effectLst/>
                        <a:latin typeface="Calibri  "/>
                      </a:endParaRPr>
                    </a:p>
                  </a:txBody>
                  <a:tcPr marL="0" marR="0" marT="0" marB="0"/>
                </a:tc>
                <a:extLst>
                  <a:ext uri="{0D108BD9-81ED-4DB2-BD59-A6C34878D82A}">
                    <a16:rowId xmlns:a16="http://schemas.microsoft.com/office/drawing/2014/main" val="2324718638"/>
                  </a:ext>
                </a:extLst>
              </a:tr>
              <a:tr h="211089">
                <a:tc>
                  <a:txBody>
                    <a:bodyPr/>
                    <a:lstStyle/>
                    <a:p>
                      <a:pPr algn="ctr" rtl="0" fontAlgn="t"/>
                      <a:r>
                        <a:rPr lang="en-US" sz="1100" b="0" u="none" strike="noStrike" dirty="0">
                          <a:solidFill>
                            <a:srgbClr val="000000"/>
                          </a:solidFill>
                          <a:effectLst/>
                        </a:rPr>
                        <a:t>Campton</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8</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Campton Elementary School</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PreK-8</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Cooperative</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318</a:t>
                      </a:r>
                      <a:endParaRPr lang="en-US" sz="1100" b="0" i="0" u="none" strike="noStrike" dirty="0">
                        <a:solidFill>
                          <a:srgbClr val="000000"/>
                        </a:solidFill>
                        <a:effectLst/>
                        <a:latin typeface="Calibri  "/>
                      </a:endParaRPr>
                    </a:p>
                  </a:txBody>
                  <a:tcPr marL="0" marR="0" marT="0" marB="0"/>
                </a:tc>
                <a:extLst>
                  <a:ext uri="{0D108BD9-81ED-4DB2-BD59-A6C34878D82A}">
                    <a16:rowId xmlns:a16="http://schemas.microsoft.com/office/drawing/2014/main" val="965579408"/>
                  </a:ext>
                </a:extLst>
              </a:tr>
              <a:tr h="211089">
                <a:tc>
                  <a:txBody>
                    <a:bodyPr/>
                    <a:lstStyle/>
                    <a:p>
                      <a:pPr algn="ctr" rtl="0" fontAlgn="t"/>
                      <a:r>
                        <a:rPr lang="en-US" sz="1100" b="0" u="none" strike="noStrike">
                          <a:solidFill>
                            <a:srgbClr val="000000"/>
                          </a:solidFill>
                          <a:effectLst/>
                        </a:rPr>
                        <a:t>Candia</a:t>
                      </a:r>
                      <a:endParaRPr lang="en-US" sz="1100" b="0" i="0" u="none" strike="noStrike">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5</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Henry W. Moore School</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Tuition</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275</a:t>
                      </a:r>
                      <a:endParaRPr lang="en-US" sz="1100" b="0" i="0" u="none" strike="noStrike" dirty="0">
                        <a:solidFill>
                          <a:srgbClr val="000000"/>
                        </a:solidFill>
                        <a:effectLst/>
                        <a:latin typeface="Calibri  "/>
                      </a:endParaRPr>
                    </a:p>
                  </a:txBody>
                  <a:tcPr marL="0" marR="0" marT="0" marB="0"/>
                </a:tc>
                <a:extLst>
                  <a:ext uri="{0D108BD9-81ED-4DB2-BD59-A6C34878D82A}">
                    <a16:rowId xmlns:a16="http://schemas.microsoft.com/office/drawing/2014/main" val="2605316474"/>
                  </a:ext>
                </a:extLst>
              </a:tr>
              <a:tr h="211089">
                <a:tc>
                  <a:txBody>
                    <a:bodyPr/>
                    <a:lstStyle/>
                    <a:p>
                      <a:pPr algn="ctr" rtl="0" fontAlgn="t"/>
                      <a:r>
                        <a:rPr lang="en-US" sz="1100" b="0" u="none" strike="noStrike" dirty="0">
                          <a:solidFill>
                            <a:srgbClr val="000000"/>
                          </a:solidFill>
                          <a:effectLst/>
                        </a:rPr>
                        <a:t>Chesterfield</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7</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Chesterfield Central School</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Tuition</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273</a:t>
                      </a:r>
                      <a:endParaRPr lang="en-US" sz="1100" b="0" i="0" u="none" strike="noStrike" dirty="0">
                        <a:solidFill>
                          <a:srgbClr val="000000"/>
                        </a:solidFill>
                        <a:effectLst/>
                        <a:latin typeface="Calibri  "/>
                      </a:endParaRPr>
                    </a:p>
                  </a:txBody>
                  <a:tcPr marL="0" marR="0" marT="0" marB="0"/>
                </a:tc>
                <a:extLst>
                  <a:ext uri="{0D108BD9-81ED-4DB2-BD59-A6C34878D82A}">
                    <a16:rowId xmlns:a16="http://schemas.microsoft.com/office/drawing/2014/main" val="704777336"/>
                  </a:ext>
                </a:extLst>
              </a:tr>
              <a:tr h="211089">
                <a:tc>
                  <a:txBody>
                    <a:bodyPr/>
                    <a:lstStyle/>
                    <a:p>
                      <a:pPr algn="ctr" rtl="0" fontAlgn="t"/>
                      <a:r>
                        <a:rPr lang="en-US" sz="1100" b="0" u="none" strike="noStrike">
                          <a:solidFill>
                            <a:srgbClr val="000000"/>
                          </a:solidFill>
                          <a:effectLst/>
                        </a:rPr>
                        <a:t>Chichester</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7</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Chichester Central School</a:t>
                      </a:r>
                      <a:endParaRPr lang="en-US" sz="1100" b="0" i="0" u="none" strike="noStrike">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Tuition</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199</a:t>
                      </a:r>
                      <a:endParaRPr lang="en-US" sz="1100" b="0" i="0" u="none" strike="noStrike" dirty="0">
                        <a:solidFill>
                          <a:srgbClr val="000000"/>
                        </a:solidFill>
                        <a:effectLst/>
                        <a:latin typeface="Calibri  "/>
                      </a:endParaRPr>
                    </a:p>
                  </a:txBody>
                  <a:tcPr marL="0" marR="0" marT="0" marB="0"/>
                </a:tc>
                <a:extLst>
                  <a:ext uri="{0D108BD9-81ED-4DB2-BD59-A6C34878D82A}">
                    <a16:rowId xmlns:a16="http://schemas.microsoft.com/office/drawing/2014/main" val="1800321173"/>
                  </a:ext>
                </a:extLst>
              </a:tr>
              <a:tr h="211089">
                <a:tc>
                  <a:txBody>
                    <a:bodyPr/>
                    <a:lstStyle/>
                    <a:p>
                      <a:pPr algn="ctr" rtl="0" fontAlgn="t"/>
                      <a:r>
                        <a:rPr lang="en-US" sz="1100" b="0" u="none" strike="noStrike">
                          <a:solidFill>
                            <a:srgbClr val="000000"/>
                          </a:solidFill>
                          <a:effectLst/>
                        </a:rPr>
                        <a:t>Dunbarton</a:t>
                      </a:r>
                      <a:endParaRPr lang="en-US" sz="1100" b="0" i="0" u="none" strike="noStrike">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4</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Dunbarton Elementary School</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K-6</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Tuition</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236</a:t>
                      </a:r>
                      <a:endParaRPr lang="en-US" sz="1100" b="0" i="0" u="none" strike="noStrike" dirty="0">
                        <a:solidFill>
                          <a:srgbClr val="000000"/>
                        </a:solidFill>
                        <a:effectLst/>
                        <a:latin typeface="Calibri  "/>
                      </a:endParaRPr>
                    </a:p>
                  </a:txBody>
                  <a:tcPr marL="0" marR="0" marT="0" marB="0"/>
                </a:tc>
                <a:extLst>
                  <a:ext uri="{0D108BD9-81ED-4DB2-BD59-A6C34878D82A}">
                    <a16:rowId xmlns:a16="http://schemas.microsoft.com/office/drawing/2014/main" val="2961430891"/>
                  </a:ext>
                </a:extLst>
              </a:tr>
              <a:tr h="211089">
                <a:tc>
                  <a:txBody>
                    <a:bodyPr/>
                    <a:lstStyle/>
                    <a:p>
                      <a:pPr algn="ctr" rtl="0" fontAlgn="t"/>
                      <a:r>
                        <a:rPr lang="en-US" sz="1100" b="0" u="none" strike="noStrike">
                          <a:solidFill>
                            <a:srgbClr val="000000"/>
                          </a:solidFill>
                          <a:effectLst/>
                        </a:rPr>
                        <a:t>Grantham</a:t>
                      </a:r>
                      <a:endParaRPr lang="en-US" sz="1100" b="0" i="0" u="none" strike="noStrike">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1</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Grantham Village School</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PreK-6</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Tuition (AREA**)</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276</a:t>
                      </a:r>
                      <a:endParaRPr lang="en-US" sz="1100" b="0" i="0" u="none" strike="noStrike">
                        <a:solidFill>
                          <a:srgbClr val="000000"/>
                        </a:solidFill>
                        <a:effectLst/>
                        <a:latin typeface="Calibri  "/>
                      </a:endParaRPr>
                    </a:p>
                  </a:txBody>
                  <a:tcPr marL="0" marR="0" marT="0" marB="0"/>
                </a:tc>
                <a:extLst>
                  <a:ext uri="{0D108BD9-81ED-4DB2-BD59-A6C34878D82A}">
                    <a16:rowId xmlns:a16="http://schemas.microsoft.com/office/drawing/2014/main" val="3546919869"/>
                  </a:ext>
                </a:extLst>
              </a:tr>
              <a:tr h="211089">
                <a:tc>
                  <a:txBody>
                    <a:bodyPr/>
                    <a:lstStyle/>
                    <a:p>
                      <a:pPr algn="ctr" rtl="0" fontAlgn="t"/>
                      <a:r>
                        <a:rPr lang="en-US" sz="1100" b="0" u="none" strike="noStrike">
                          <a:solidFill>
                            <a:srgbClr val="000000"/>
                          </a:solidFill>
                          <a:effectLst/>
                        </a:rPr>
                        <a:t>Hampton Falls</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6</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Lincoln Akerman School</a:t>
                      </a:r>
                      <a:endParaRPr lang="en-US" sz="1100" b="0" i="0" u="none" strike="noStrike">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Cooperative</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182</a:t>
                      </a:r>
                      <a:endParaRPr lang="en-US" sz="1100" b="0" i="0" u="none" strike="noStrike" dirty="0">
                        <a:solidFill>
                          <a:srgbClr val="000000"/>
                        </a:solidFill>
                        <a:effectLst/>
                        <a:latin typeface="Calibri  "/>
                      </a:endParaRPr>
                    </a:p>
                  </a:txBody>
                  <a:tcPr marL="0" marR="0" marT="0" marB="0"/>
                </a:tc>
                <a:extLst>
                  <a:ext uri="{0D108BD9-81ED-4DB2-BD59-A6C34878D82A}">
                    <a16:rowId xmlns:a16="http://schemas.microsoft.com/office/drawing/2014/main" val="100772763"/>
                  </a:ext>
                </a:extLst>
              </a:tr>
              <a:tr h="211089">
                <a:tc>
                  <a:txBody>
                    <a:bodyPr/>
                    <a:lstStyle/>
                    <a:p>
                      <a:pPr algn="ctr" rtl="0" fontAlgn="t"/>
                      <a:r>
                        <a:rPr lang="en-US" sz="1100" b="1" u="none" strike="noStrike" dirty="0">
                          <a:solidFill>
                            <a:srgbClr val="000000"/>
                          </a:solidFill>
                          <a:effectLst/>
                        </a:rPr>
                        <a:t>Lyme</a:t>
                      </a:r>
                      <a:endParaRPr lang="en-US" sz="1100" b="1" i="0" u="none" strike="noStrike" dirty="0">
                        <a:solidFill>
                          <a:srgbClr val="000000"/>
                        </a:solidFill>
                        <a:effectLst/>
                        <a:latin typeface="Calibri  "/>
                      </a:endParaRPr>
                    </a:p>
                  </a:txBody>
                  <a:tcPr marL="0" marR="0" marT="0" marB="0" anchor="ctr"/>
                </a:tc>
                <a:tc>
                  <a:txBody>
                    <a:bodyPr/>
                    <a:lstStyle/>
                    <a:p>
                      <a:pPr algn="ctr" rtl="0" fontAlgn="t"/>
                      <a:r>
                        <a:rPr lang="en-US" sz="1100" b="1" u="none" strike="noStrike" dirty="0">
                          <a:solidFill>
                            <a:srgbClr val="000000"/>
                          </a:solidFill>
                          <a:effectLst/>
                        </a:rPr>
                        <a:t>1</a:t>
                      </a:r>
                      <a:endParaRPr lang="en-US" sz="1100" b="1" i="0" u="none" strike="noStrike" dirty="0">
                        <a:solidFill>
                          <a:srgbClr val="000000"/>
                        </a:solidFill>
                        <a:effectLst/>
                        <a:latin typeface="Calibri  "/>
                      </a:endParaRPr>
                    </a:p>
                  </a:txBody>
                  <a:tcPr marL="0" marR="0" marT="0" marB="0" anchor="ctr"/>
                </a:tc>
                <a:tc>
                  <a:txBody>
                    <a:bodyPr/>
                    <a:lstStyle/>
                    <a:p>
                      <a:pPr algn="ctr" rtl="0" fontAlgn="t"/>
                      <a:r>
                        <a:rPr lang="en-US" sz="1100" b="1" u="none" strike="noStrike" dirty="0">
                          <a:solidFill>
                            <a:srgbClr val="000000"/>
                          </a:solidFill>
                          <a:effectLst/>
                        </a:rPr>
                        <a:t>Lyme Elementary School</a:t>
                      </a:r>
                      <a:endParaRPr lang="en-US" sz="1100" b="1" i="0" u="none" strike="noStrike" dirty="0">
                        <a:solidFill>
                          <a:srgbClr val="000000"/>
                        </a:solidFill>
                        <a:effectLst/>
                        <a:latin typeface="Calibri  "/>
                      </a:endParaRPr>
                    </a:p>
                  </a:txBody>
                  <a:tcPr marL="0" marR="0" marT="0" marB="0" anchor="ctr"/>
                </a:tc>
                <a:tc>
                  <a:txBody>
                    <a:bodyPr/>
                    <a:lstStyle/>
                    <a:p>
                      <a:pPr algn="ctr" fontAlgn="b"/>
                      <a:r>
                        <a:rPr lang="en-US" sz="1100" b="1" u="none" strike="noStrike" dirty="0">
                          <a:solidFill>
                            <a:srgbClr val="000000"/>
                          </a:solidFill>
                          <a:effectLst/>
                        </a:rPr>
                        <a:t>K-8</a:t>
                      </a:r>
                      <a:endParaRPr lang="en-US" sz="1100" b="1" i="0" u="none" strike="noStrike" dirty="0">
                        <a:solidFill>
                          <a:srgbClr val="000000"/>
                        </a:solidFill>
                        <a:effectLst/>
                        <a:latin typeface="Calibri  "/>
                      </a:endParaRPr>
                    </a:p>
                  </a:txBody>
                  <a:tcPr marL="0" marR="0" marT="0" marB="0" anchor="ctr"/>
                </a:tc>
                <a:tc>
                  <a:txBody>
                    <a:bodyPr/>
                    <a:lstStyle/>
                    <a:p>
                      <a:pPr algn="ctr" fontAlgn="b"/>
                      <a:r>
                        <a:rPr lang="en-US" sz="1100" b="1" u="none" strike="noStrike" dirty="0">
                          <a:solidFill>
                            <a:srgbClr val="000000"/>
                          </a:solidFill>
                          <a:effectLst/>
                        </a:rPr>
                        <a:t>Tuition</a:t>
                      </a:r>
                      <a:endParaRPr lang="en-US" sz="1100" b="1" i="0" u="none" strike="noStrike" dirty="0">
                        <a:solidFill>
                          <a:srgbClr val="000000"/>
                        </a:solidFill>
                        <a:effectLst/>
                        <a:latin typeface="Calibri  "/>
                      </a:endParaRPr>
                    </a:p>
                  </a:txBody>
                  <a:tcPr marL="0" marR="0" marT="0" marB="0" anchor="ctr"/>
                </a:tc>
                <a:tc>
                  <a:txBody>
                    <a:bodyPr/>
                    <a:lstStyle/>
                    <a:p>
                      <a:pPr algn="ctr" rtl="0" fontAlgn="t"/>
                      <a:r>
                        <a:rPr lang="en-US" sz="1100" b="1" u="none" strike="noStrike" dirty="0">
                          <a:solidFill>
                            <a:srgbClr val="000000"/>
                          </a:solidFill>
                          <a:effectLst/>
                        </a:rPr>
                        <a:t>198</a:t>
                      </a:r>
                      <a:endParaRPr lang="en-US" sz="1100" b="1" i="0" u="none" strike="noStrike" dirty="0">
                        <a:solidFill>
                          <a:srgbClr val="000000"/>
                        </a:solidFill>
                        <a:effectLst/>
                        <a:latin typeface="Calibri  "/>
                      </a:endParaRPr>
                    </a:p>
                  </a:txBody>
                  <a:tcPr marL="0" marR="0" marT="0" marB="0"/>
                </a:tc>
                <a:extLst>
                  <a:ext uri="{0D108BD9-81ED-4DB2-BD59-A6C34878D82A}">
                    <a16:rowId xmlns:a16="http://schemas.microsoft.com/office/drawing/2014/main" val="214412750"/>
                  </a:ext>
                </a:extLst>
              </a:tr>
              <a:tr h="211089">
                <a:tc>
                  <a:txBody>
                    <a:bodyPr/>
                    <a:lstStyle/>
                    <a:p>
                      <a:pPr algn="ctr" rtl="0" fontAlgn="b"/>
                      <a:r>
                        <a:rPr lang="en-US" sz="1100" b="0" u="none" strike="noStrike">
                          <a:solidFill>
                            <a:srgbClr val="000000"/>
                          </a:solidFill>
                          <a:effectLst/>
                        </a:rPr>
                        <a:t>Marlborough</a:t>
                      </a:r>
                      <a:endParaRPr lang="en-US" sz="1100" b="0" i="0" u="none" strike="noStrike">
                        <a:solidFill>
                          <a:srgbClr val="000000"/>
                        </a:solidFill>
                        <a:effectLst/>
                        <a:latin typeface="Calibri  "/>
                      </a:endParaRPr>
                    </a:p>
                  </a:txBody>
                  <a:tcPr marL="0" marR="0" marT="0" marB="0" anchor="ctr"/>
                </a:tc>
                <a:tc>
                  <a:txBody>
                    <a:bodyPr/>
                    <a:lstStyle/>
                    <a:p>
                      <a:pPr algn="ctr" rtl="0" fontAlgn="b"/>
                      <a:r>
                        <a:rPr lang="en-US" sz="1100" b="0" u="none" strike="noStrike" dirty="0">
                          <a:solidFill>
                            <a:srgbClr val="000000"/>
                          </a:solidFill>
                          <a:effectLst/>
                        </a:rPr>
                        <a:t>7</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Marlborough Elementary School</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PreK-8</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Tuition</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160</a:t>
                      </a:r>
                      <a:endParaRPr lang="en-US" sz="1100" b="0" i="0" u="none" strike="noStrike" dirty="0">
                        <a:solidFill>
                          <a:srgbClr val="000000"/>
                        </a:solidFill>
                        <a:effectLst/>
                        <a:latin typeface="Calibri  "/>
                      </a:endParaRPr>
                    </a:p>
                  </a:txBody>
                  <a:tcPr marL="0" marR="0" marT="0" marB="0"/>
                </a:tc>
                <a:extLst>
                  <a:ext uri="{0D108BD9-81ED-4DB2-BD59-A6C34878D82A}">
                    <a16:rowId xmlns:a16="http://schemas.microsoft.com/office/drawing/2014/main" val="1696035350"/>
                  </a:ext>
                </a:extLst>
              </a:tr>
              <a:tr h="211089">
                <a:tc>
                  <a:txBody>
                    <a:bodyPr/>
                    <a:lstStyle/>
                    <a:p>
                      <a:pPr algn="ctr" rtl="0" fontAlgn="t"/>
                      <a:r>
                        <a:rPr lang="en-US" sz="1100" b="0" u="none" strike="noStrike">
                          <a:solidFill>
                            <a:srgbClr val="000000"/>
                          </a:solidFill>
                          <a:effectLst/>
                        </a:rPr>
                        <a:t>Mont Vernon</a:t>
                      </a:r>
                      <a:endParaRPr lang="en-US" sz="1100" b="0" i="0" u="none" strike="noStrike">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3</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Mont Vernon Village School</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K-6</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Tuition (MS), Cooperative (HS)</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216</a:t>
                      </a:r>
                      <a:endParaRPr lang="en-US" sz="1100" b="0" i="0" u="none" strike="noStrike" dirty="0">
                        <a:solidFill>
                          <a:srgbClr val="000000"/>
                        </a:solidFill>
                        <a:effectLst/>
                        <a:latin typeface="Calibri  "/>
                      </a:endParaRPr>
                    </a:p>
                  </a:txBody>
                  <a:tcPr marL="0" marR="0" marT="0" marB="0"/>
                </a:tc>
                <a:extLst>
                  <a:ext uri="{0D108BD9-81ED-4DB2-BD59-A6C34878D82A}">
                    <a16:rowId xmlns:a16="http://schemas.microsoft.com/office/drawing/2014/main" val="243295056"/>
                  </a:ext>
                </a:extLst>
              </a:tr>
              <a:tr h="211089">
                <a:tc>
                  <a:txBody>
                    <a:bodyPr/>
                    <a:lstStyle/>
                    <a:p>
                      <a:pPr algn="ctr" rtl="0" fontAlgn="t"/>
                      <a:r>
                        <a:rPr lang="en-US" sz="1100" b="0" u="none" strike="noStrike">
                          <a:solidFill>
                            <a:srgbClr val="000000"/>
                          </a:solidFill>
                          <a:effectLst/>
                        </a:rPr>
                        <a:t>Plainfield</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chemeClr val="tx1"/>
                          </a:solidFill>
                          <a:effectLst/>
                        </a:rPr>
                        <a:t>1*</a:t>
                      </a:r>
                      <a:endParaRPr lang="en-US" sz="1100" b="0" i="0" u="none" strike="noStrike" dirty="0">
                        <a:solidFill>
                          <a:schemeClr val="tx1"/>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Plainfield Elementary School</a:t>
                      </a:r>
                      <a:endParaRPr lang="en-US" sz="1100" b="0" i="0" u="none" strike="noStrike">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Tuition (AREA**)</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213</a:t>
                      </a:r>
                      <a:endParaRPr lang="en-US" sz="1100" b="0" i="0" u="none" strike="noStrike" dirty="0">
                        <a:solidFill>
                          <a:srgbClr val="000000"/>
                        </a:solidFill>
                        <a:effectLst/>
                        <a:latin typeface="Calibri  "/>
                      </a:endParaRPr>
                    </a:p>
                  </a:txBody>
                  <a:tcPr marL="0" marR="0" marT="0" marB="0"/>
                </a:tc>
                <a:extLst>
                  <a:ext uri="{0D108BD9-81ED-4DB2-BD59-A6C34878D82A}">
                    <a16:rowId xmlns:a16="http://schemas.microsoft.com/office/drawing/2014/main" val="3747818779"/>
                  </a:ext>
                </a:extLst>
              </a:tr>
              <a:tr h="211089">
                <a:tc>
                  <a:txBody>
                    <a:bodyPr/>
                    <a:lstStyle/>
                    <a:p>
                      <a:pPr algn="ctr" rtl="0" fontAlgn="t"/>
                      <a:r>
                        <a:rPr lang="en-US" sz="1100" b="0" u="none" strike="noStrike">
                          <a:solidFill>
                            <a:srgbClr val="000000"/>
                          </a:solidFill>
                          <a:effectLst/>
                        </a:rPr>
                        <a:t>Rollinsford</a:t>
                      </a:r>
                      <a:endParaRPr lang="en-US" sz="1100" b="0" i="0" u="none" strike="noStrike">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3</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Rollinsford Grade School</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K-6</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Tuition</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134</a:t>
                      </a:r>
                      <a:endParaRPr lang="en-US" sz="1100" b="0" i="0" u="none" strike="noStrike" dirty="0">
                        <a:solidFill>
                          <a:srgbClr val="000000"/>
                        </a:solidFill>
                        <a:effectLst/>
                        <a:latin typeface="Calibri  "/>
                      </a:endParaRPr>
                    </a:p>
                  </a:txBody>
                  <a:tcPr marL="0" marR="0" marT="0" marB="0"/>
                </a:tc>
                <a:extLst>
                  <a:ext uri="{0D108BD9-81ED-4DB2-BD59-A6C34878D82A}">
                    <a16:rowId xmlns:a16="http://schemas.microsoft.com/office/drawing/2014/main" val="1575857300"/>
                  </a:ext>
                </a:extLst>
              </a:tr>
              <a:tr h="211089">
                <a:tc>
                  <a:txBody>
                    <a:bodyPr/>
                    <a:lstStyle/>
                    <a:p>
                      <a:pPr algn="ctr" rtl="0" fontAlgn="t"/>
                      <a:r>
                        <a:rPr lang="en-US" sz="1100" b="0" u="none" strike="noStrike">
                          <a:solidFill>
                            <a:srgbClr val="000000"/>
                          </a:solidFill>
                          <a:effectLst/>
                        </a:rPr>
                        <a:t>Tamworth</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3</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Kenneth A. Brett School</a:t>
                      </a:r>
                      <a:endParaRPr lang="en-US" sz="1100" b="0" i="0" u="none" strike="noStrike">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Tuition</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193</a:t>
                      </a:r>
                      <a:endParaRPr lang="en-US" sz="1100" b="0" i="0" u="none" strike="noStrike" dirty="0">
                        <a:solidFill>
                          <a:srgbClr val="000000"/>
                        </a:solidFill>
                        <a:effectLst/>
                        <a:latin typeface="Calibri  "/>
                      </a:endParaRPr>
                    </a:p>
                  </a:txBody>
                  <a:tcPr marL="0" marR="0" marT="0" marB="0"/>
                </a:tc>
                <a:extLst>
                  <a:ext uri="{0D108BD9-81ED-4DB2-BD59-A6C34878D82A}">
                    <a16:rowId xmlns:a16="http://schemas.microsoft.com/office/drawing/2014/main" val="1500128873"/>
                  </a:ext>
                </a:extLst>
              </a:tr>
              <a:tr h="211089">
                <a:tc>
                  <a:txBody>
                    <a:bodyPr/>
                    <a:lstStyle/>
                    <a:p>
                      <a:pPr algn="ctr" rtl="0" fontAlgn="t"/>
                      <a:r>
                        <a:rPr lang="en-US" sz="1100" b="0" u="none" strike="noStrike">
                          <a:solidFill>
                            <a:srgbClr val="000000"/>
                          </a:solidFill>
                          <a:effectLst/>
                        </a:rPr>
                        <a:t>Thornton</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8</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Thornton Central School</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Cooperative</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189</a:t>
                      </a:r>
                      <a:endParaRPr lang="en-US" sz="1100" b="0" i="0" u="none" strike="noStrike" dirty="0">
                        <a:solidFill>
                          <a:srgbClr val="000000"/>
                        </a:solidFill>
                        <a:effectLst/>
                        <a:latin typeface="Calibri  "/>
                      </a:endParaRPr>
                    </a:p>
                  </a:txBody>
                  <a:tcPr marL="0" marR="0" marT="0" marB="0"/>
                </a:tc>
                <a:extLst>
                  <a:ext uri="{0D108BD9-81ED-4DB2-BD59-A6C34878D82A}">
                    <a16:rowId xmlns:a16="http://schemas.microsoft.com/office/drawing/2014/main" val="658689696"/>
                  </a:ext>
                </a:extLst>
              </a:tr>
            </a:tbl>
          </a:graphicData>
        </a:graphic>
      </p:graphicFrame>
      <p:sp>
        <p:nvSpPr>
          <p:cNvPr id="8" name="TextBox 7">
            <a:extLst>
              <a:ext uri="{FF2B5EF4-FFF2-40B4-BE49-F238E27FC236}">
                <a16:creationId xmlns:a16="http://schemas.microsoft.com/office/drawing/2014/main" id="{8619FF2B-8D20-33C4-47EF-68016BD170D3}"/>
              </a:ext>
            </a:extLst>
          </p:cNvPr>
          <p:cNvSpPr txBox="1"/>
          <p:nvPr/>
        </p:nvSpPr>
        <p:spPr>
          <a:xfrm>
            <a:off x="7803518" y="1497781"/>
            <a:ext cx="4237863" cy="3785652"/>
          </a:xfrm>
          <a:prstGeom prst="rect">
            <a:avLst/>
          </a:prstGeom>
          <a:noFill/>
        </p:spPr>
        <p:txBody>
          <a:bodyPr wrap="square" rtlCol="0">
            <a:spAutoFit/>
          </a:bodyPr>
          <a:lstStyle/>
          <a:p>
            <a:pPr marL="171450" indent="-171450">
              <a:buFont typeface="Arial" panose="020B0604020202020204" pitchFamily="34" charset="0"/>
              <a:buChar char="•"/>
            </a:pPr>
            <a:r>
              <a:rPr lang="en-US" sz="1500" dirty="0"/>
              <a:t>To create this list three filters were applied to the full list of public schools in the state:</a:t>
            </a:r>
          </a:p>
          <a:p>
            <a:pPr marL="685800" lvl="1" indent="-228600">
              <a:buFont typeface="+mj-lt"/>
              <a:buAutoNum type="arabicPeriod"/>
            </a:pPr>
            <a:r>
              <a:rPr lang="en-US" sz="1500" dirty="0"/>
              <a:t>Limit to school with elementary attendance between 150-300 students, inclusive</a:t>
            </a:r>
          </a:p>
          <a:p>
            <a:pPr marL="685800" lvl="1" indent="-228600">
              <a:buFont typeface="+mj-lt"/>
              <a:buAutoNum type="arabicPeriod"/>
            </a:pPr>
            <a:r>
              <a:rPr lang="en-US" sz="1500" dirty="0"/>
              <a:t>Removed districts that operate a middle school</a:t>
            </a:r>
          </a:p>
          <a:p>
            <a:pPr marL="685800" lvl="1" indent="-228600">
              <a:buFont typeface="+mj-lt"/>
              <a:buAutoNum type="arabicPeriod"/>
            </a:pPr>
            <a:r>
              <a:rPr lang="en-US" sz="1500" dirty="0"/>
              <a:t>Removed districts that operate a high school</a:t>
            </a:r>
          </a:p>
          <a:p>
            <a:endParaRPr lang="en-US" sz="1500" dirty="0"/>
          </a:p>
          <a:p>
            <a:pPr marL="171450" indent="-171450">
              <a:buFont typeface="Arial" panose="020B0604020202020204" pitchFamily="34" charset="0"/>
              <a:buChar char="•"/>
            </a:pPr>
            <a:r>
              <a:rPr lang="en-US" sz="1500" dirty="0"/>
              <a:t>Lyme and Grantham stand out on this list as being the SAU districts operating a single school.  Plainfield shares administrative costs with Cornish</a:t>
            </a:r>
          </a:p>
          <a:p>
            <a:endParaRPr lang="en-US" sz="1500" dirty="0"/>
          </a:p>
          <a:p>
            <a:pPr marL="228600" indent="-228600">
              <a:buFont typeface="Arial" panose="020B0604020202020204" pitchFamily="34" charset="0"/>
              <a:buChar char="•"/>
            </a:pPr>
            <a:r>
              <a:rPr lang="en-US" sz="1500" dirty="0"/>
              <a:t>This list was prepared in effort to create “apples-to-apples” comparison for cost and staffing metrics </a:t>
            </a:r>
          </a:p>
        </p:txBody>
      </p:sp>
      <p:sp>
        <p:nvSpPr>
          <p:cNvPr id="9" name="TextBox 8">
            <a:extLst>
              <a:ext uri="{FF2B5EF4-FFF2-40B4-BE49-F238E27FC236}">
                <a16:creationId xmlns:a16="http://schemas.microsoft.com/office/drawing/2014/main" id="{AFA4DDE6-2AE5-8507-F5FC-EB38D94DF771}"/>
              </a:ext>
            </a:extLst>
          </p:cNvPr>
          <p:cNvSpPr txBox="1"/>
          <p:nvPr/>
        </p:nvSpPr>
        <p:spPr>
          <a:xfrm>
            <a:off x="335382" y="5417668"/>
            <a:ext cx="8286784" cy="1384995"/>
          </a:xfrm>
          <a:prstGeom prst="rect">
            <a:avLst/>
          </a:prstGeom>
          <a:noFill/>
        </p:spPr>
        <p:txBody>
          <a:bodyPr wrap="square" rtlCol="0">
            <a:spAutoFit/>
          </a:bodyPr>
          <a:lstStyle/>
          <a:p>
            <a:r>
              <a:rPr lang="en-US" sz="1200" dirty="0"/>
              <a:t>*Plainfield shares SAU costs with Cornish, NH in a business agreement – they share costs of a superintendent and business office</a:t>
            </a:r>
          </a:p>
          <a:p>
            <a:endParaRPr lang="en-US" sz="1200" dirty="0"/>
          </a:p>
          <a:p>
            <a:r>
              <a:rPr lang="en-US" sz="1200" dirty="0"/>
              <a:t>** </a:t>
            </a:r>
            <a:r>
              <a:rPr lang="en-US" sz="1200" b="1" dirty="0"/>
              <a:t>AREA</a:t>
            </a:r>
            <a:r>
              <a:rPr lang="en-US" sz="1200" dirty="0"/>
              <a:t> = </a:t>
            </a:r>
            <a:r>
              <a:rPr lang="en-US" sz="1200" b="1" u="sng" dirty="0"/>
              <a:t>A</a:t>
            </a:r>
            <a:r>
              <a:rPr lang="en-US" sz="1200" dirty="0"/>
              <a:t>uthorized </a:t>
            </a:r>
            <a:r>
              <a:rPr lang="en-US" sz="1200" b="1" u="sng" dirty="0"/>
              <a:t>R</a:t>
            </a:r>
            <a:r>
              <a:rPr lang="en-US" sz="1200" dirty="0"/>
              <a:t>egional </a:t>
            </a:r>
            <a:r>
              <a:rPr lang="en-US" sz="1200" b="1" u="sng" dirty="0"/>
              <a:t>E</a:t>
            </a:r>
            <a:r>
              <a:rPr lang="en-US" sz="1200" dirty="0"/>
              <a:t>nrollment </a:t>
            </a:r>
            <a:r>
              <a:rPr lang="en-US" sz="1200" b="1" u="sng" dirty="0"/>
              <a:t>A</a:t>
            </a:r>
            <a:r>
              <a:rPr lang="en-US" sz="1200" dirty="0"/>
              <a:t>rea – negotiated tuition costs between sending/receiving districts. Grantham and Plainfield participate and negotiate together in an AREA agreement with the Lebanon School District. These contracts are typically negotiated for 10-year time periods. </a:t>
            </a:r>
          </a:p>
          <a:p>
            <a:endParaRPr lang="en-US" sz="1200" dirty="0"/>
          </a:p>
          <a:p>
            <a:r>
              <a:rPr lang="en-US" sz="1200" dirty="0"/>
              <a:t>*** </a:t>
            </a:r>
            <a:r>
              <a:rPr lang="en-US" sz="1200" b="1" dirty="0"/>
              <a:t>ADM</a:t>
            </a:r>
            <a:r>
              <a:rPr lang="en-US" sz="1200" dirty="0"/>
              <a:t> = </a:t>
            </a:r>
            <a:r>
              <a:rPr lang="en-US" sz="1200" b="1" dirty="0"/>
              <a:t>A</a:t>
            </a:r>
            <a:r>
              <a:rPr lang="en-US" sz="1200" dirty="0"/>
              <a:t>verage </a:t>
            </a:r>
            <a:r>
              <a:rPr lang="en-US" sz="1200" b="1" dirty="0"/>
              <a:t>d</a:t>
            </a:r>
            <a:r>
              <a:rPr lang="en-US" sz="1200" dirty="0"/>
              <a:t>aily </a:t>
            </a:r>
            <a:r>
              <a:rPr lang="en-US" sz="1200" b="1" dirty="0"/>
              <a:t>m</a:t>
            </a:r>
            <a:r>
              <a:rPr lang="en-US" sz="1200" dirty="0"/>
              <a:t>embership, this is the number of students enrolled in the listed school </a:t>
            </a:r>
          </a:p>
        </p:txBody>
      </p:sp>
      <p:sp>
        <p:nvSpPr>
          <p:cNvPr id="3" name="TextBox 2">
            <a:extLst>
              <a:ext uri="{FF2B5EF4-FFF2-40B4-BE49-F238E27FC236}">
                <a16:creationId xmlns:a16="http://schemas.microsoft.com/office/drawing/2014/main" id="{753165D5-3A58-B739-D166-5B3DD4639386}"/>
              </a:ext>
            </a:extLst>
          </p:cNvPr>
          <p:cNvSpPr txBox="1"/>
          <p:nvPr/>
        </p:nvSpPr>
        <p:spPr>
          <a:xfrm>
            <a:off x="9980909" y="6492875"/>
            <a:ext cx="2165657" cy="369332"/>
          </a:xfrm>
          <a:prstGeom prst="rect">
            <a:avLst/>
          </a:prstGeom>
          <a:noFill/>
        </p:spPr>
        <p:txBody>
          <a:bodyPr wrap="none" rtlCol="0">
            <a:spAutoFit/>
          </a:bodyPr>
          <a:lstStyle/>
          <a:p>
            <a:r>
              <a:rPr lang="en-US" dirty="0"/>
              <a:t>Data source: NH DOE</a:t>
            </a:r>
          </a:p>
        </p:txBody>
      </p:sp>
    </p:spTree>
    <p:extLst>
      <p:ext uri="{BB962C8B-B14F-4D97-AF65-F5344CB8AC3E}">
        <p14:creationId xmlns:p14="http://schemas.microsoft.com/office/powerpoint/2010/main" val="1904832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69A21-60C1-F318-AE5C-69B36F04A9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7517AF-5F74-A678-1F25-B287C95A58C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07088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AA810-AAC3-D87E-5E93-F84924060988}"/>
              </a:ext>
            </a:extLst>
          </p:cNvPr>
          <p:cNvSpPr>
            <a:spLocks noGrp="1"/>
          </p:cNvSpPr>
          <p:nvPr>
            <p:ph type="title"/>
          </p:nvPr>
        </p:nvSpPr>
        <p:spPr/>
        <p:txBody>
          <a:bodyPr>
            <a:normAutofit/>
          </a:bodyPr>
          <a:lstStyle/>
          <a:p>
            <a:r>
              <a:rPr lang="en-US" sz="3200" dirty="0"/>
              <a:t>This table tracks Lyme’s Math, Reading (ELA), and Science proficiency scores back to FY2010</a:t>
            </a:r>
            <a:br>
              <a:rPr lang="en-US" sz="3200" dirty="0"/>
            </a:br>
            <a:r>
              <a:rPr lang="en-US" sz="2400" i="1" dirty="0"/>
              <a:t>* The dip in FY15 is seen across all schools in NH</a:t>
            </a:r>
          </a:p>
        </p:txBody>
      </p:sp>
      <p:graphicFrame>
        <p:nvGraphicFramePr>
          <p:cNvPr id="4" name="Table 4">
            <a:extLst>
              <a:ext uri="{FF2B5EF4-FFF2-40B4-BE49-F238E27FC236}">
                <a16:creationId xmlns:a16="http://schemas.microsoft.com/office/drawing/2014/main" id="{441F785F-2A82-8C6F-9F26-65381A14103D}"/>
              </a:ext>
            </a:extLst>
          </p:cNvPr>
          <p:cNvGraphicFramePr>
            <a:graphicFrameLocks noGrp="1"/>
          </p:cNvGraphicFramePr>
          <p:nvPr>
            <p:ph idx="1"/>
            <p:extLst>
              <p:ext uri="{D42A27DB-BD31-4B8C-83A1-F6EECF244321}">
                <p14:modId xmlns:p14="http://schemas.microsoft.com/office/powerpoint/2010/main" val="74681932"/>
              </p:ext>
            </p:extLst>
          </p:nvPr>
        </p:nvGraphicFramePr>
        <p:xfrm>
          <a:off x="838200" y="1806252"/>
          <a:ext cx="10515588" cy="4959350"/>
        </p:xfrm>
        <a:graphic>
          <a:graphicData uri="http://schemas.openxmlformats.org/drawingml/2006/table">
            <a:tbl>
              <a:tblPr firstRow="1" bandRow="1">
                <a:tableStyleId>{69012ECD-51FC-41F1-AA8D-1B2483CD663E}</a:tableStyleId>
              </a:tblPr>
              <a:tblGrid>
                <a:gridCol w="553452">
                  <a:extLst>
                    <a:ext uri="{9D8B030D-6E8A-4147-A177-3AD203B41FA5}">
                      <a16:colId xmlns:a16="http://schemas.microsoft.com/office/drawing/2014/main" val="1234788706"/>
                    </a:ext>
                  </a:extLst>
                </a:gridCol>
                <a:gridCol w="553452">
                  <a:extLst>
                    <a:ext uri="{9D8B030D-6E8A-4147-A177-3AD203B41FA5}">
                      <a16:colId xmlns:a16="http://schemas.microsoft.com/office/drawing/2014/main" val="1320420992"/>
                    </a:ext>
                  </a:extLst>
                </a:gridCol>
                <a:gridCol w="553452">
                  <a:extLst>
                    <a:ext uri="{9D8B030D-6E8A-4147-A177-3AD203B41FA5}">
                      <a16:colId xmlns:a16="http://schemas.microsoft.com/office/drawing/2014/main" val="481919976"/>
                    </a:ext>
                  </a:extLst>
                </a:gridCol>
                <a:gridCol w="553452">
                  <a:extLst>
                    <a:ext uri="{9D8B030D-6E8A-4147-A177-3AD203B41FA5}">
                      <a16:colId xmlns:a16="http://schemas.microsoft.com/office/drawing/2014/main" val="3673093902"/>
                    </a:ext>
                  </a:extLst>
                </a:gridCol>
                <a:gridCol w="553452">
                  <a:extLst>
                    <a:ext uri="{9D8B030D-6E8A-4147-A177-3AD203B41FA5}">
                      <a16:colId xmlns:a16="http://schemas.microsoft.com/office/drawing/2014/main" val="161878092"/>
                    </a:ext>
                  </a:extLst>
                </a:gridCol>
                <a:gridCol w="553452">
                  <a:extLst>
                    <a:ext uri="{9D8B030D-6E8A-4147-A177-3AD203B41FA5}">
                      <a16:colId xmlns:a16="http://schemas.microsoft.com/office/drawing/2014/main" val="3279084687"/>
                    </a:ext>
                  </a:extLst>
                </a:gridCol>
                <a:gridCol w="553452">
                  <a:extLst>
                    <a:ext uri="{9D8B030D-6E8A-4147-A177-3AD203B41FA5}">
                      <a16:colId xmlns:a16="http://schemas.microsoft.com/office/drawing/2014/main" val="3455938745"/>
                    </a:ext>
                  </a:extLst>
                </a:gridCol>
                <a:gridCol w="553452">
                  <a:extLst>
                    <a:ext uri="{9D8B030D-6E8A-4147-A177-3AD203B41FA5}">
                      <a16:colId xmlns:a16="http://schemas.microsoft.com/office/drawing/2014/main" val="3338961575"/>
                    </a:ext>
                  </a:extLst>
                </a:gridCol>
                <a:gridCol w="553452">
                  <a:extLst>
                    <a:ext uri="{9D8B030D-6E8A-4147-A177-3AD203B41FA5}">
                      <a16:colId xmlns:a16="http://schemas.microsoft.com/office/drawing/2014/main" val="1680747134"/>
                    </a:ext>
                  </a:extLst>
                </a:gridCol>
                <a:gridCol w="553452">
                  <a:extLst>
                    <a:ext uri="{9D8B030D-6E8A-4147-A177-3AD203B41FA5}">
                      <a16:colId xmlns:a16="http://schemas.microsoft.com/office/drawing/2014/main" val="2734823816"/>
                    </a:ext>
                  </a:extLst>
                </a:gridCol>
                <a:gridCol w="553452">
                  <a:extLst>
                    <a:ext uri="{9D8B030D-6E8A-4147-A177-3AD203B41FA5}">
                      <a16:colId xmlns:a16="http://schemas.microsoft.com/office/drawing/2014/main" val="1375864481"/>
                    </a:ext>
                  </a:extLst>
                </a:gridCol>
                <a:gridCol w="553452">
                  <a:extLst>
                    <a:ext uri="{9D8B030D-6E8A-4147-A177-3AD203B41FA5}">
                      <a16:colId xmlns:a16="http://schemas.microsoft.com/office/drawing/2014/main" val="289071100"/>
                    </a:ext>
                  </a:extLst>
                </a:gridCol>
                <a:gridCol w="553452">
                  <a:extLst>
                    <a:ext uri="{9D8B030D-6E8A-4147-A177-3AD203B41FA5}">
                      <a16:colId xmlns:a16="http://schemas.microsoft.com/office/drawing/2014/main" val="1815746866"/>
                    </a:ext>
                  </a:extLst>
                </a:gridCol>
                <a:gridCol w="553452">
                  <a:extLst>
                    <a:ext uri="{9D8B030D-6E8A-4147-A177-3AD203B41FA5}">
                      <a16:colId xmlns:a16="http://schemas.microsoft.com/office/drawing/2014/main" val="1502561740"/>
                    </a:ext>
                  </a:extLst>
                </a:gridCol>
                <a:gridCol w="553452">
                  <a:extLst>
                    <a:ext uri="{9D8B030D-6E8A-4147-A177-3AD203B41FA5}">
                      <a16:colId xmlns:a16="http://schemas.microsoft.com/office/drawing/2014/main" val="977312832"/>
                    </a:ext>
                  </a:extLst>
                </a:gridCol>
                <a:gridCol w="553452">
                  <a:extLst>
                    <a:ext uri="{9D8B030D-6E8A-4147-A177-3AD203B41FA5}">
                      <a16:colId xmlns:a16="http://schemas.microsoft.com/office/drawing/2014/main" val="2548214828"/>
                    </a:ext>
                  </a:extLst>
                </a:gridCol>
                <a:gridCol w="553452">
                  <a:extLst>
                    <a:ext uri="{9D8B030D-6E8A-4147-A177-3AD203B41FA5}">
                      <a16:colId xmlns:a16="http://schemas.microsoft.com/office/drawing/2014/main" val="1686802185"/>
                    </a:ext>
                  </a:extLst>
                </a:gridCol>
                <a:gridCol w="553452">
                  <a:extLst>
                    <a:ext uri="{9D8B030D-6E8A-4147-A177-3AD203B41FA5}">
                      <a16:colId xmlns:a16="http://schemas.microsoft.com/office/drawing/2014/main" val="1869199625"/>
                    </a:ext>
                  </a:extLst>
                </a:gridCol>
                <a:gridCol w="553452">
                  <a:extLst>
                    <a:ext uri="{9D8B030D-6E8A-4147-A177-3AD203B41FA5}">
                      <a16:colId xmlns:a16="http://schemas.microsoft.com/office/drawing/2014/main" val="1267109437"/>
                    </a:ext>
                  </a:extLst>
                </a:gridCol>
              </a:tblGrid>
              <a:tr h="370840">
                <a:tc>
                  <a:txBody>
                    <a:bodyPr/>
                    <a:lstStyle/>
                    <a:p>
                      <a:pPr algn="ctr" fontAlgn="b"/>
                      <a:r>
                        <a:rPr lang="en-US" sz="1100" b="1" u="none" strike="noStrike" dirty="0">
                          <a:solidFill>
                            <a:srgbClr val="000000"/>
                          </a:solidFill>
                          <a:effectLst/>
                        </a:rPr>
                        <a:t>LYME</a:t>
                      </a:r>
                      <a:endParaRPr lang="en-US"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endParaRPr lang="en-US" sz="1100" b="1" i="0" u="none" strike="noStrike" dirty="0">
                        <a:solidFill>
                          <a:srgbClr val="000000"/>
                        </a:solidFill>
                        <a:effectLst/>
                        <a:latin typeface="Calibri" panose="020F0502020204030204" pitchFamily="34" charset="0"/>
                      </a:endParaRPr>
                    </a:p>
                  </a:txBody>
                  <a:tcPr marL="6350" marR="6350" marT="6350" marB="0" anchor="ctr"/>
                </a:tc>
                <a:tc gridSpan="7">
                  <a:txBody>
                    <a:bodyPr/>
                    <a:lstStyle/>
                    <a:p>
                      <a:pPr algn="ctr" fontAlgn="b"/>
                      <a:r>
                        <a:rPr lang="en-US" sz="1100" b="1" u="none" strike="noStrike" dirty="0">
                          <a:solidFill>
                            <a:srgbClr val="000000"/>
                          </a:solidFill>
                          <a:effectLst/>
                        </a:rPr>
                        <a:t>Math</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100" b="1" i="0" u="none" strike="noStrike">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6350" marR="6350" marT="6350" marB="0" anchor="b"/>
                </a:tc>
                <a:tc gridSpan="7">
                  <a:txBody>
                    <a:bodyPr/>
                    <a:lstStyle/>
                    <a:p>
                      <a:pPr algn="ctr" fontAlgn="b"/>
                      <a:r>
                        <a:rPr lang="en-US" sz="1100" b="1" u="none" strike="noStrike" dirty="0">
                          <a:solidFill>
                            <a:srgbClr val="000000"/>
                          </a:solidFill>
                          <a:effectLst/>
                        </a:rPr>
                        <a:t>Reading</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6350" marR="6350" marT="6350" marB="0" anchor="b"/>
                </a:tc>
                <a:tc gridSpan="3">
                  <a:txBody>
                    <a:bodyPr/>
                    <a:lstStyle/>
                    <a:p>
                      <a:pPr algn="ctr" fontAlgn="b"/>
                      <a:r>
                        <a:rPr lang="en-US" sz="1100" b="1" u="none" strike="noStrike" dirty="0">
                          <a:solidFill>
                            <a:srgbClr val="000000"/>
                          </a:solidFill>
                          <a:effectLst/>
                        </a:rPr>
                        <a:t>Science</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42938963"/>
                  </a:ext>
                </a:extLst>
              </a:tr>
              <a:tr h="370840">
                <a:tc gridSpan="2">
                  <a:txBody>
                    <a:bodyPr/>
                    <a:lstStyle/>
                    <a:p>
                      <a:pPr algn="ctr" fontAlgn="b"/>
                      <a:r>
                        <a:rPr lang="en-US" sz="1100" b="1" i="0" u="none" strike="noStrike" dirty="0">
                          <a:solidFill>
                            <a:srgbClr val="000000"/>
                          </a:solidFill>
                          <a:effectLst/>
                          <a:latin typeface="Calibri" panose="020F0502020204030204" pitchFamily="34" charset="0"/>
                        </a:rPr>
                        <a:t>Grade Level</a:t>
                      </a:r>
                    </a:p>
                    <a:p>
                      <a:pPr algn="ctr" fontAlgn="b"/>
                      <a:r>
                        <a:rPr lang="en-US" sz="1100" b="1" i="0" u="none" strike="noStrike" dirty="0">
                          <a:solidFill>
                            <a:srgbClr val="000000"/>
                          </a:solidFill>
                          <a:effectLst/>
                          <a:latin typeface="Calibri" panose="020F0502020204030204" pitchFamily="34" charset="0"/>
                        </a:rPr>
                        <a:t>0 = average across all grades</a:t>
                      </a:r>
                    </a:p>
                  </a:txBody>
                  <a:tcPr marL="6350" marR="6350" marT="6350" marB="0" anchor="ctr"/>
                </a:tc>
                <a:tc hMerge="1">
                  <a:txBody>
                    <a:bodyPr/>
                    <a:lstStyle/>
                    <a:p>
                      <a:pPr algn="ctr" fontAlgn="b"/>
                      <a:endParaRPr lang="en-US"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1" u="none" strike="noStrike" dirty="0">
                          <a:solidFill>
                            <a:srgbClr val="000000"/>
                          </a:solidFill>
                          <a:effectLst/>
                        </a:rPr>
                        <a:t>0</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1" u="none" strike="noStrike" dirty="0">
                          <a:solidFill>
                            <a:srgbClr val="000000"/>
                          </a:solidFill>
                          <a:effectLst/>
                        </a:rPr>
                        <a:t>3</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1" u="none" strike="noStrike" dirty="0">
                          <a:solidFill>
                            <a:srgbClr val="000000"/>
                          </a:solidFill>
                          <a:effectLst/>
                        </a:rPr>
                        <a:t>4</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1" u="none" strike="noStrike" dirty="0">
                          <a:solidFill>
                            <a:srgbClr val="000000"/>
                          </a:solidFill>
                          <a:effectLst/>
                        </a:rPr>
                        <a:t>5</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1" u="none" strike="noStrike" dirty="0">
                          <a:solidFill>
                            <a:srgbClr val="000000"/>
                          </a:solidFill>
                          <a:effectLst/>
                        </a:rPr>
                        <a:t>6</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1" u="none" strike="noStrike" dirty="0">
                          <a:solidFill>
                            <a:srgbClr val="000000"/>
                          </a:solidFill>
                          <a:effectLst/>
                        </a:rPr>
                        <a:t>7</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1" u="none" strike="noStrike" dirty="0">
                          <a:solidFill>
                            <a:srgbClr val="000000"/>
                          </a:solidFill>
                          <a:effectLst/>
                        </a:rPr>
                        <a:t>8</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1" u="none" strike="noStrike" dirty="0">
                          <a:solidFill>
                            <a:srgbClr val="000000"/>
                          </a:solidFill>
                          <a:effectLst/>
                        </a:rPr>
                        <a:t>0</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1" u="none" strike="noStrike" dirty="0">
                          <a:solidFill>
                            <a:srgbClr val="000000"/>
                          </a:solidFill>
                          <a:effectLst/>
                        </a:rPr>
                        <a:t>3</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1" u="none" strike="noStrike" dirty="0">
                          <a:solidFill>
                            <a:srgbClr val="000000"/>
                          </a:solidFill>
                          <a:effectLst/>
                        </a:rPr>
                        <a:t>4</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1" u="none" strike="noStrike" dirty="0">
                          <a:solidFill>
                            <a:srgbClr val="000000"/>
                          </a:solidFill>
                          <a:effectLst/>
                        </a:rPr>
                        <a:t>5</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1" u="none" strike="noStrike">
                          <a:solidFill>
                            <a:srgbClr val="000000"/>
                          </a:solidFill>
                          <a:effectLst/>
                        </a:rPr>
                        <a:t>6</a:t>
                      </a:r>
                      <a:endParaRPr lang="en-US" sz="1100" b="1"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1" u="none" strike="noStrike" dirty="0">
                          <a:solidFill>
                            <a:srgbClr val="000000"/>
                          </a:solidFill>
                          <a:effectLst/>
                        </a:rPr>
                        <a:t>7</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1" u="none" strike="noStrike" dirty="0">
                          <a:solidFill>
                            <a:srgbClr val="000000"/>
                          </a:solidFill>
                          <a:effectLst/>
                        </a:rPr>
                        <a:t>8</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1" u="none" strike="noStrike" dirty="0">
                          <a:solidFill>
                            <a:srgbClr val="000000"/>
                          </a:solidFill>
                          <a:effectLst/>
                        </a:rPr>
                        <a:t>0</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1" u="none" strike="noStrike" dirty="0">
                          <a:solidFill>
                            <a:srgbClr val="000000"/>
                          </a:solidFill>
                          <a:effectLst/>
                        </a:rPr>
                        <a:t>5</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1" u="none" strike="noStrike" dirty="0">
                          <a:solidFill>
                            <a:srgbClr val="000000"/>
                          </a:solidFill>
                          <a:effectLst/>
                        </a:rPr>
                        <a:t>8</a:t>
                      </a:r>
                      <a:endParaRPr lang="en-US" sz="1100" b="1"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extLst>
                  <a:ext uri="{0D108BD9-81ED-4DB2-BD59-A6C34878D82A}">
                    <a16:rowId xmlns:a16="http://schemas.microsoft.com/office/drawing/2014/main" val="2971186744"/>
                  </a:ext>
                </a:extLst>
              </a:tr>
              <a:tr h="370840">
                <a:tc>
                  <a:txBody>
                    <a:bodyPr/>
                    <a:lstStyle/>
                    <a:p>
                      <a:pPr algn="ctr" fontAlgn="b"/>
                      <a:r>
                        <a:rPr lang="en-US" sz="1100" b="0" u="none" strike="noStrike">
                          <a:solidFill>
                            <a:srgbClr val="000000"/>
                          </a:solidFill>
                          <a:effectLst/>
                        </a:rPr>
                        <a:t>FY10</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dirty="0" err="1">
                          <a:solidFill>
                            <a:srgbClr val="000000"/>
                          </a:solidFill>
                          <a:effectLst/>
                        </a:rPr>
                        <a:t>pAbove</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a:solidFill>
                            <a:srgbClr val="000000"/>
                          </a:solidFill>
                          <a:effectLst/>
                        </a:rPr>
                        <a:t>85</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&gt;90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85</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80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88</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&gt;90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75</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86</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dirty="0">
                          <a:solidFill>
                            <a:srgbClr val="000000"/>
                          </a:solidFill>
                          <a:effectLst/>
                        </a:rPr>
                        <a:t>86</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dirty="0">
                          <a:solidFill>
                            <a:srgbClr val="000000"/>
                          </a:solidFill>
                          <a:effectLst/>
                        </a:rPr>
                        <a:t>75</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90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dirty="0">
                          <a:solidFill>
                            <a:srgbClr val="000000"/>
                          </a:solidFill>
                          <a:effectLst/>
                        </a:rPr>
                        <a:t>71</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&gt;90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dirty="0">
                          <a:solidFill>
                            <a:srgbClr val="000000"/>
                          </a:solidFill>
                          <a:effectLst/>
                        </a:rPr>
                        <a:t>&gt;90</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dirty="0">
                          <a:solidFill>
                            <a:srgbClr val="000000"/>
                          </a:solidFill>
                          <a:effectLst/>
                        </a:rPr>
                        <a:t>54</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a:solidFill>
                            <a:srgbClr val="000000"/>
                          </a:solidFill>
                          <a:effectLst/>
                        </a:rPr>
                        <a:t>58</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dirty="0">
                          <a:solidFill>
                            <a:srgbClr val="000000"/>
                          </a:solidFill>
                          <a:effectLst/>
                        </a:rPr>
                        <a:t>50</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extLst>
                  <a:ext uri="{0D108BD9-81ED-4DB2-BD59-A6C34878D82A}">
                    <a16:rowId xmlns:a16="http://schemas.microsoft.com/office/drawing/2014/main" val="2519094137"/>
                  </a:ext>
                </a:extLst>
              </a:tr>
              <a:tr h="370840">
                <a:tc>
                  <a:txBody>
                    <a:bodyPr/>
                    <a:lstStyle/>
                    <a:p>
                      <a:pPr algn="ctr" fontAlgn="b"/>
                      <a:r>
                        <a:rPr lang="en-US" sz="1100" b="0" u="none" strike="noStrike">
                          <a:solidFill>
                            <a:srgbClr val="000000"/>
                          </a:solidFill>
                          <a:effectLst/>
                        </a:rPr>
                        <a:t>FY11</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dirty="0" err="1">
                          <a:solidFill>
                            <a:srgbClr val="000000"/>
                          </a:solidFill>
                          <a:effectLst/>
                        </a:rPr>
                        <a:t>pAbove</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a:solidFill>
                            <a:srgbClr val="000000"/>
                          </a:solidFill>
                          <a:effectLst/>
                        </a:rPr>
                        <a:t>80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&gt;90</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81</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80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79</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59</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81</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84</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88</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76</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76</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&gt;90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77</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dirty="0">
                          <a:solidFill>
                            <a:srgbClr val="000000"/>
                          </a:solidFill>
                          <a:effectLst/>
                        </a:rPr>
                        <a:t>&gt;90</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dirty="0">
                          <a:solidFill>
                            <a:srgbClr val="000000"/>
                          </a:solidFill>
                          <a:effectLst/>
                        </a:rPr>
                        <a:t>61</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a:solidFill>
                            <a:srgbClr val="000000"/>
                          </a:solidFill>
                          <a:effectLst/>
                        </a:rPr>
                        <a:t>67</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dirty="0">
                          <a:solidFill>
                            <a:srgbClr val="000000"/>
                          </a:solidFill>
                          <a:effectLst/>
                        </a:rPr>
                        <a:t>53</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extLst>
                  <a:ext uri="{0D108BD9-81ED-4DB2-BD59-A6C34878D82A}">
                    <a16:rowId xmlns:a16="http://schemas.microsoft.com/office/drawing/2014/main" val="3081577833"/>
                  </a:ext>
                </a:extLst>
              </a:tr>
              <a:tr h="370840">
                <a:tc>
                  <a:txBody>
                    <a:bodyPr/>
                    <a:lstStyle/>
                    <a:p>
                      <a:pPr algn="ctr" fontAlgn="b"/>
                      <a:r>
                        <a:rPr lang="en-US" sz="1100" b="0" u="none" strike="noStrike">
                          <a:solidFill>
                            <a:srgbClr val="000000"/>
                          </a:solidFill>
                          <a:effectLst/>
                        </a:rPr>
                        <a:t>FY12</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dirty="0" err="1">
                          <a:solidFill>
                            <a:srgbClr val="000000"/>
                          </a:solidFill>
                          <a:effectLst/>
                        </a:rPr>
                        <a:t>pAbove</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a:solidFill>
                            <a:srgbClr val="000000"/>
                          </a:solidFill>
                          <a:effectLst/>
                        </a:rPr>
                        <a:t>88</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&gt;90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&gt;90</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77</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81</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89</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83</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89</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86</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&gt;90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77</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89</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&gt;90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89</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46</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a:solidFill>
                            <a:srgbClr val="000000"/>
                          </a:solidFill>
                          <a:effectLst/>
                        </a:rPr>
                        <a:t>71</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dirty="0">
                          <a:solidFill>
                            <a:srgbClr val="000000"/>
                          </a:solidFill>
                          <a:effectLst/>
                        </a:rPr>
                        <a:t>22</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extLst>
                  <a:ext uri="{0D108BD9-81ED-4DB2-BD59-A6C34878D82A}">
                    <a16:rowId xmlns:a16="http://schemas.microsoft.com/office/drawing/2014/main" val="3624704384"/>
                  </a:ext>
                </a:extLst>
              </a:tr>
              <a:tr h="370840">
                <a:tc>
                  <a:txBody>
                    <a:bodyPr/>
                    <a:lstStyle/>
                    <a:p>
                      <a:pPr algn="ctr" fontAlgn="b"/>
                      <a:r>
                        <a:rPr lang="en-US" sz="1100" b="0" u="none" strike="noStrike">
                          <a:solidFill>
                            <a:srgbClr val="000000"/>
                          </a:solidFill>
                          <a:effectLst/>
                        </a:rPr>
                        <a:t>FY13</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dirty="0" err="1">
                          <a:solidFill>
                            <a:srgbClr val="000000"/>
                          </a:solidFill>
                          <a:effectLst/>
                        </a:rPr>
                        <a:t>pAbove</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a:solidFill>
                            <a:srgbClr val="000000"/>
                          </a:solidFill>
                          <a:effectLst/>
                        </a:rPr>
                        <a:t>87</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87</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&gt;90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88</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86</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89</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82</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90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&gt;90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86</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88</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81</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&gt;90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&gt;90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61</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a:solidFill>
                            <a:srgbClr val="000000"/>
                          </a:solidFill>
                          <a:effectLst/>
                        </a:rPr>
                        <a:t>75</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dirty="0">
                          <a:solidFill>
                            <a:srgbClr val="000000"/>
                          </a:solidFill>
                          <a:effectLst/>
                        </a:rPr>
                        <a:t>45</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extLst>
                  <a:ext uri="{0D108BD9-81ED-4DB2-BD59-A6C34878D82A}">
                    <a16:rowId xmlns:a16="http://schemas.microsoft.com/office/drawing/2014/main" val="1463937678"/>
                  </a:ext>
                </a:extLst>
              </a:tr>
              <a:tr h="370840">
                <a:tc>
                  <a:txBody>
                    <a:bodyPr/>
                    <a:lstStyle/>
                    <a:p>
                      <a:pPr algn="ctr" fontAlgn="b"/>
                      <a:r>
                        <a:rPr lang="en-US" sz="1100" b="0" u="none" strike="noStrike">
                          <a:solidFill>
                            <a:srgbClr val="000000"/>
                          </a:solidFill>
                          <a:effectLst/>
                        </a:rPr>
                        <a:t>FY14</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dirty="0" err="1">
                          <a:solidFill>
                            <a:srgbClr val="000000"/>
                          </a:solidFill>
                          <a:effectLst/>
                        </a:rPr>
                        <a:t>pAbove</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a:solidFill>
                            <a:srgbClr val="000000"/>
                          </a:solidFill>
                          <a:effectLst/>
                        </a:rPr>
                        <a:t>84</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78</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&gt;90</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83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83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80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82</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87</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&gt;90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88</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dirty="0">
                          <a:solidFill>
                            <a:srgbClr val="000000"/>
                          </a:solidFill>
                          <a:effectLst/>
                        </a:rPr>
                        <a:t>80</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&gt;90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extLst>
                  <a:ext uri="{0D108BD9-81ED-4DB2-BD59-A6C34878D82A}">
                    <a16:rowId xmlns:a16="http://schemas.microsoft.com/office/drawing/2014/main" val="1970768679"/>
                  </a:ext>
                </a:extLst>
              </a:tr>
              <a:tr h="370840">
                <a:tc>
                  <a:txBody>
                    <a:bodyPr/>
                    <a:lstStyle/>
                    <a:p>
                      <a:pPr algn="ctr" fontAlgn="b"/>
                      <a:r>
                        <a:rPr lang="en-US" sz="1100" b="0" u="none" strike="noStrike">
                          <a:solidFill>
                            <a:srgbClr val="000000"/>
                          </a:solidFill>
                          <a:effectLst/>
                        </a:rPr>
                        <a:t>FY15</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dirty="0" err="1">
                          <a:solidFill>
                            <a:srgbClr val="000000"/>
                          </a:solidFill>
                          <a:effectLst/>
                        </a:rPr>
                        <a:t>pAbove</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a:solidFill>
                            <a:srgbClr val="000000"/>
                          </a:solidFill>
                          <a:effectLst/>
                        </a:rPr>
                        <a:t>69</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81</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67</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63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63</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78</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63</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73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53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75</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76</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dirty="0">
                          <a:solidFill>
                            <a:srgbClr val="000000"/>
                          </a:solidFill>
                          <a:effectLst/>
                        </a:rPr>
                        <a:t>89</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68</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59</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dirty="0">
                          <a:solidFill>
                            <a:srgbClr val="000000"/>
                          </a:solidFill>
                          <a:effectLst/>
                        </a:rPr>
                        <a:t>61</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dirty="0">
                          <a:solidFill>
                            <a:srgbClr val="000000"/>
                          </a:solidFill>
                          <a:effectLst/>
                        </a:rPr>
                        <a:t>58</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extLst>
                  <a:ext uri="{0D108BD9-81ED-4DB2-BD59-A6C34878D82A}">
                    <a16:rowId xmlns:a16="http://schemas.microsoft.com/office/drawing/2014/main" val="704841338"/>
                  </a:ext>
                </a:extLst>
              </a:tr>
              <a:tr h="370840">
                <a:tc>
                  <a:txBody>
                    <a:bodyPr/>
                    <a:lstStyle/>
                    <a:p>
                      <a:pPr algn="ctr" fontAlgn="b"/>
                      <a:r>
                        <a:rPr lang="en-US" sz="1100" b="0" u="none" strike="noStrike">
                          <a:solidFill>
                            <a:srgbClr val="000000"/>
                          </a:solidFill>
                          <a:effectLst/>
                        </a:rPr>
                        <a:t>FY16</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dirty="0" err="1">
                          <a:solidFill>
                            <a:srgbClr val="000000"/>
                          </a:solidFill>
                          <a:effectLst/>
                        </a:rPr>
                        <a:t>pAbove</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a:solidFill>
                            <a:srgbClr val="000000"/>
                          </a:solidFill>
                          <a:effectLst/>
                        </a:rPr>
                        <a:t>69</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64</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80</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61</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64</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73</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70</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69</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64</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76</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56</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64</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dirty="0">
                          <a:solidFill>
                            <a:srgbClr val="000000"/>
                          </a:solidFill>
                          <a:effectLst/>
                        </a:rPr>
                        <a:t>85</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a:solidFill>
                            <a:srgbClr val="000000"/>
                          </a:solidFill>
                          <a:effectLst/>
                        </a:rPr>
                        <a:t>80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dirty="0">
                          <a:solidFill>
                            <a:srgbClr val="000000"/>
                          </a:solidFill>
                          <a:effectLst/>
                        </a:rPr>
                        <a:t>65</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extLst>
                  <a:ext uri="{0D108BD9-81ED-4DB2-BD59-A6C34878D82A}">
                    <a16:rowId xmlns:a16="http://schemas.microsoft.com/office/drawing/2014/main" val="2722055300"/>
                  </a:ext>
                </a:extLst>
              </a:tr>
              <a:tr h="370840">
                <a:tc>
                  <a:txBody>
                    <a:bodyPr/>
                    <a:lstStyle/>
                    <a:p>
                      <a:pPr algn="ctr" fontAlgn="b"/>
                      <a:r>
                        <a:rPr lang="en-US" sz="1100" b="0" u="none" strike="noStrike">
                          <a:solidFill>
                            <a:srgbClr val="000000"/>
                          </a:solidFill>
                          <a:effectLst/>
                        </a:rPr>
                        <a:t>FY17</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dirty="0" err="1">
                          <a:solidFill>
                            <a:srgbClr val="000000"/>
                          </a:solidFill>
                          <a:effectLst/>
                        </a:rPr>
                        <a:t>pAbove</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a:solidFill>
                            <a:srgbClr val="000000"/>
                          </a:solidFill>
                          <a:effectLst/>
                        </a:rPr>
                        <a:t>69</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72</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61</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71</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71</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81</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56</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75</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74</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88</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47</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88</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dirty="0">
                          <a:solidFill>
                            <a:srgbClr val="000000"/>
                          </a:solidFill>
                          <a:effectLst/>
                        </a:rPr>
                        <a:t>60</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60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a:solidFill>
                            <a:srgbClr val="000000"/>
                          </a:solidFill>
                          <a:effectLst/>
                        </a:rPr>
                        <a:t>74</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dirty="0">
                          <a:solidFill>
                            <a:srgbClr val="000000"/>
                          </a:solidFill>
                          <a:effectLst/>
                        </a:rPr>
                        <a:t>48</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extLst>
                  <a:ext uri="{0D108BD9-81ED-4DB2-BD59-A6C34878D82A}">
                    <a16:rowId xmlns:a16="http://schemas.microsoft.com/office/drawing/2014/main" val="1701014809"/>
                  </a:ext>
                </a:extLst>
              </a:tr>
              <a:tr h="370840">
                <a:tc>
                  <a:txBody>
                    <a:bodyPr/>
                    <a:lstStyle/>
                    <a:p>
                      <a:pPr algn="ctr" fontAlgn="b"/>
                      <a:r>
                        <a:rPr lang="en-US" sz="1100" b="0" u="none" strike="noStrike">
                          <a:solidFill>
                            <a:srgbClr val="000000"/>
                          </a:solidFill>
                          <a:effectLst/>
                        </a:rPr>
                        <a:t>FY18</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dirty="0" err="1">
                          <a:solidFill>
                            <a:srgbClr val="000000"/>
                          </a:solidFill>
                          <a:effectLst/>
                        </a:rPr>
                        <a:t>pAbove</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a:solidFill>
                            <a:srgbClr val="000000"/>
                          </a:solidFill>
                          <a:effectLst/>
                        </a:rPr>
                        <a:t>71</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53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61</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61</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80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83</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77</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79</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71</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78</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74</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78</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dirty="0">
                          <a:solidFill>
                            <a:srgbClr val="000000"/>
                          </a:solidFill>
                          <a:effectLst/>
                        </a:rPr>
                        <a:t>89</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64</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a:solidFill>
                            <a:srgbClr val="000000"/>
                          </a:solidFill>
                          <a:effectLst/>
                        </a:rPr>
                        <a:t>61</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dirty="0">
                          <a:solidFill>
                            <a:srgbClr val="000000"/>
                          </a:solidFill>
                          <a:effectLst/>
                        </a:rPr>
                        <a:t>66</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extLst>
                  <a:ext uri="{0D108BD9-81ED-4DB2-BD59-A6C34878D82A}">
                    <a16:rowId xmlns:a16="http://schemas.microsoft.com/office/drawing/2014/main" val="3202947704"/>
                  </a:ext>
                </a:extLst>
              </a:tr>
              <a:tr h="370840">
                <a:tc>
                  <a:txBody>
                    <a:bodyPr/>
                    <a:lstStyle/>
                    <a:p>
                      <a:pPr algn="ctr" fontAlgn="b"/>
                      <a:r>
                        <a:rPr lang="en-US" sz="1100" b="0" u="none" strike="noStrike">
                          <a:solidFill>
                            <a:srgbClr val="000000"/>
                          </a:solidFill>
                          <a:effectLst/>
                        </a:rPr>
                        <a:t>FY19</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dirty="0" err="1">
                          <a:solidFill>
                            <a:srgbClr val="000000"/>
                          </a:solidFill>
                          <a:effectLst/>
                        </a:rPr>
                        <a:t>pAbove</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a:solidFill>
                            <a:srgbClr val="000000"/>
                          </a:solidFill>
                          <a:effectLst/>
                        </a:rPr>
                        <a:t>69</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71</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63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55</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78</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67</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72</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80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81</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63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77</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84</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dirty="0">
                          <a:solidFill>
                            <a:srgbClr val="000000"/>
                          </a:solidFill>
                          <a:effectLst/>
                        </a:rPr>
                        <a:t>78</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63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dirty="0">
                          <a:solidFill>
                            <a:srgbClr val="000000"/>
                          </a:solidFill>
                          <a:effectLst/>
                        </a:rPr>
                        <a:t>64</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dirty="0">
                          <a:solidFill>
                            <a:srgbClr val="000000"/>
                          </a:solidFill>
                          <a:effectLst/>
                        </a:rPr>
                        <a:t>61</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extLst>
                  <a:ext uri="{0D108BD9-81ED-4DB2-BD59-A6C34878D82A}">
                    <a16:rowId xmlns:a16="http://schemas.microsoft.com/office/drawing/2014/main" val="206923519"/>
                  </a:ext>
                </a:extLst>
              </a:tr>
              <a:tr h="370840">
                <a:tc>
                  <a:txBody>
                    <a:bodyPr/>
                    <a:lstStyle/>
                    <a:p>
                      <a:pPr algn="ctr" fontAlgn="b"/>
                      <a:r>
                        <a:rPr lang="en-US" sz="1100" b="0" u="none" strike="noStrike">
                          <a:solidFill>
                            <a:srgbClr val="000000"/>
                          </a:solidFill>
                          <a:effectLst/>
                        </a:rPr>
                        <a:t>FY21</a:t>
                      </a:r>
                      <a:endParaRPr lang="en-US"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dirty="0" err="1">
                          <a:solidFill>
                            <a:srgbClr val="000000"/>
                          </a:solidFill>
                          <a:effectLst/>
                        </a:rPr>
                        <a:t>pAbove</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b="0" u="none" strike="noStrike">
                          <a:solidFill>
                            <a:srgbClr val="000000"/>
                          </a:solidFill>
                          <a:effectLst/>
                        </a:rPr>
                        <a:t>53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48</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67</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46</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a:solidFill>
                            <a:srgbClr val="000000"/>
                          </a:solidFill>
                          <a:effectLst/>
                        </a:rPr>
                        <a:t>43</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57</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62</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2">
                        <a:lumMod val="20000"/>
                        <a:lumOff val="80000"/>
                      </a:schemeClr>
                    </a:solidFill>
                  </a:tcPr>
                </a:tc>
                <a:tc>
                  <a:txBody>
                    <a:bodyPr/>
                    <a:lstStyle/>
                    <a:p>
                      <a:pPr algn="ctr" fontAlgn="b"/>
                      <a:r>
                        <a:rPr lang="en-US" sz="1100" b="0" u="none" strike="noStrike" dirty="0">
                          <a:solidFill>
                            <a:srgbClr val="000000"/>
                          </a:solidFill>
                          <a:effectLst/>
                        </a:rPr>
                        <a:t>69</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71</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56</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75</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62</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76</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dirty="0">
                          <a:solidFill>
                            <a:srgbClr val="000000"/>
                          </a:solidFill>
                          <a:effectLst/>
                        </a:rPr>
                        <a:t>73</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6">
                        <a:lumMod val="20000"/>
                        <a:lumOff val="80000"/>
                      </a:schemeClr>
                    </a:solidFill>
                  </a:tcPr>
                </a:tc>
                <a:tc>
                  <a:txBody>
                    <a:bodyPr/>
                    <a:lstStyle/>
                    <a:p>
                      <a:pPr algn="ctr" fontAlgn="b"/>
                      <a:r>
                        <a:rPr lang="en-US" sz="1100" b="0" u="none" strike="noStrike">
                          <a:solidFill>
                            <a:srgbClr val="000000"/>
                          </a:solidFill>
                          <a:effectLst/>
                        </a:rPr>
                        <a:t>70</a:t>
                      </a:r>
                      <a:endParaRPr lang="en-US" sz="1100" b="0" i="0" u="none" strike="noStrike">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dirty="0">
                          <a:solidFill>
                            <a:srgbClr val="000000"/>
                          </a:solidFill>
                          <a:effectLst/>
                        </a:rPr>
                        <a:t>79</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tc>
                  <a:txBody>
                    <a:bodyPr/>
                    <a:lstStyle/>
                    <a:p>
                      <a:pPr algn="ctr" fontAlgn="b"/>
                      <a:r>
                        <a:rPr lang="en-US" sz="1100" b="0" u="none" strike="noStrike" dirty="0">
                          <a:solidFill>
                            <a:srgbClr val="000000"/>
                          </a:solidFill>
                          <a:effectLst/>
                        </a:rPr>
                        <a:t>62</a:t>
                      </a:r>
                      <a:endParaRPr lang="en-US" sz="1100" b="0" i="0" u="none" strike="noStrike" dirty="0">
                        <a:solidFill>
                          <a:srgbClr val="000000"/>
                        </a:solidFill>
                        <a:effectLst/>
                        <a:latin typeface="Calibri" panose="020F0502020204030204" pitchFamily="34" charset="0"/>
                      </a:endParaRPr>
                    </a:p>
                  </a:txBody>
                  <a:tcPr marL="6350" marR="6350" marT="6350" marB="0" anchor="ctr">
                    <a:solidFill>
                      <a:schemeClr val="accent5">
                        <a:lumMod val="20000"/>
                        <a:lumOff val="80000"/>
                      </a:schemeClr>
                    </a:solidFill>
                  </a:tcPr>
                </a:tc>
                <a:extLst>
                  <a:ext uri="{0D108BD9-81ED-4DB2-BD59-A6C34878D82A}">
                    <a16:rowId xmlns:a16="http://schemas.microsoft.com/office/drawing/2014/main" val="2700028235"/>
                  </a:ext>
                </a:extLst>
              </a:tr>
            </a:tbl>
          </a:graphicData>
        </a:graphic>
      </p:graphicFrame>
      <p:sp>
        <p:nvSpPr>
          <p:cNvPr id="5" name="TextBox 4">
            <a:extLst>
              <a:ext uri="{FF2B5EF4-FFF2-40B4-BE49-F238E27FC236}">
                <a16:creationId xmlns:a16="http://schemas.microsoft.com/office/drawing/2014/main" id="{17BC405C-6711-3006-E318-B20BEF9091CA}"/>
              </a:ext>
            </a:extLst>
          </p:cNvPr>
          <p:cNvSpPr txBox="1"/>
          <p:nvPr/>
        </p:nvSpPr>
        <p:spPr>
          <a:xfrm rot="5400000">
            <a:off x="10924505" y="5551354"/>
            <a:ext cx="2165657" cy="369332"/>
          </a:xfrm>
          <a:prstGeom prst="rect">
            <a:avLst/>
          </a:prstGeom>
          <a:noFill/>
        </p:spPr>
        <p:txBody>
          <a:bodyPr wrap="none" rtlCol="0">
            <a:spAutoFit/>
          </a:bodyPr>
          <a:lstStyle/>
          <a:p>
            <a:r>
              <a:rPr lang="en-US" dirty="0"/>
              <a:t>Data source: NH DOE</a:t>
            </a:r>
          </a:p>
        </p:txBody>
      </p:sp>
    </p:spTree>
    <p:extLst>
      <p:ext uri="{BB962C8B-B14F-4D97-AF65-F5344CB8AC3E}">
        <p14:creationId xmlns:p14="http://schemas.microsoft.com/office/powerpoint/2010/main" val="1027228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4818B-4F13-862C-0776-27D799C39882}"/>
              </a:ext>
            </a:extLst>
          </p:cNvPr>
          <p:cNvSpPr>
            <a:spLocks noGrp="1"/>
          </p:cNvSpPr>
          <p:nvPr>
            <p:ph type="title"/>
          </p:nvPr>
        </p:nvSpPr>
        <p:spPr>
          <a:xfrm>
            <a:off x="293761" y="152451"/>
            <a:ext cx="11604477" cy="1325563"/>
          </a:xfrm>
        </p:spPr>
        <p:txBody>
          <a:bodyPr>
            <a:normAutofit/>
          </a:bodyPr>
          <a:lstStyle/>
          <a:p>
            <a:r>
              <a:rPr lang="en-US" sz="3200" dirty="0"/>
              <a:t>The characteristics of the communities that operate the 17 listed schools vary </a:t>
            </a:r>
          </a:p>
        </p:txBody>
      </p:sp>
      <p:graphicFrame>
        <p:nvGraphicFramePr>
          <p:cNvPr id="7" name="Table 7">
            <a:extLst>
              <a:ext uri="{FF2B5EF4-FFF2-40B4-BE49-F238E27FC236}">
                <a16:creationId xmlns:a16="http://schemas.microsoft.com/office/drawing/2014/main" id="{AB11D3F9-5F71-A729-B1F8-B127D400CC3B}"/>
              </a:ext>
            </a:extLst>
          </p:cNvPr>
          <p:cNvGraphicFramePr>
            <a:graphicFrameLocks noGrp="1"/>
          </p:cNvGraphicFramePr>
          <p:nvPr>
            <p:ph idx="1"/>
            <p:extLst>
              <p:ext uri="{D42A27DB-BD31-4B8C-83A1-F6EECF244321}">
                <p14:modId xmlns:p14="http://schemas.microsoft.com/office/powerpoint/2010/main" val="562736502"/>
              </p:ext>
            </p:extLst>
          </p:nvPr>
        </p:nvGraphicFramePr>
        <p:xfrm>
          <a:off x="296254" y="1589935"/>
          <a:ext cx="9334855" cy="4452832"/>
        </p:xfrm>
        <a:graphic>
          <a:graphicData uri="http://schemas.openxmlformats.org/drawingml/2006/table">
            <a:tbl>
              <a:tblPr firstRow="1" bandRow="1">
                <a:tableStyleId>{9D7B26C5-4107-4FEC-AEDC-1716B250A1EF}</a:tableStyleId>
              </a:tblPr>
              <a:tblGrid>
                <a:gridCol w="1216350">
                  <a:extLst>
                    <a:ext uri="{9D8B030D-6E8A-4147-A177-3AD203B41FA5}">
                      <a16:colId xmlns:a16="http://schemas.microsoft.com/office/drawing/2014/main" val="2304772102"/>
                    </a:ext>
                  </a:extLst>
                </a:gridCol>
                <a:gridCol w="1427148">
                  <a:extLst>
                    <a:ext uri="{9D8B030D-6E8A-4147-A177-3AD203B41FA5}">
                      <a16:colId xmlns:a16="http://schemas.microsoft.com/office/drawing/2014/main" val="578060227"/>
                    </a:ext>
                  </a:extLst>
                </a:gridCol>
                <a:gridCol w="1239678">
                  <a:extLst>
                    <a:ext uri="{9D8B030D-6E8A-4147-A177-3AD203B41FA5}">
                      <a16:colId xmlns:a16="http://schemas.microsoft.com/office/drawing/2014/main" val="1432127478"/>
                    </a:ext>
                  </a:extLst>
                </a:gridCol>
                <a:gridCol w="1632516">
                  <a:extLst>
                    <a:ext uri="{9D8B030D-6E8A-4147-A177-3AD203B41FA5}">
                      <a16:colId xmlns:a16="http://schemas.microsoft.com/office/drawing/2014/main" val="85341405"/>
                    </a:ext>
                  </a:extLst>
                </a:gridCol>
                <a:gridCol w="1067418">
                  <a:extLst>
                    <a:ext uri="{9D8B030D-6E8A-4147-A177-3AD203B41FA5}">
                      <a16:colId xmlns:a16="http://schemas.microsoft.com/office/drawing/2014/main" val="1976736315"/>
                    </a:ext>
                  </a:extLst>
                </a:gridCol>
                <a:gridCol w="1008403">
                  <a:extLst>
                    <a:ext uri="{9D8B030D-6E8A-4147-A177-3AD203B41FA5}">
                      <a16:colId xmlns:a16="http://schemas.microsoft.com/office/drawing/2014/main" val="221986056"/>
                    </a:ext>
                  </a:extLst>
                </a:gridCol>
                <a:gridCol w="752030">
                  <a:extLst>
                    <a:ext uri="{9D8B030D-6E8A-4147-A177-3AD203B41FA5}">
                      <a16:colId xmlns:a16="http://schemas.microsoft.com/office/drawing/2014/main" val="805295446"/>
                    </a:ext>
                  </a:extLst>
                </a:gridCol>
                <a:gridCol w="991312">
                  <a:extLst>
                    <a:ext uri="{9D8B030D-6E8A-4147-A177-3AD203B41FA5}">
                      <a16:colId xmlns:a16="http://schemas.microsoft.com/office/drawing/2014/main" val="1411003464"/>
                    </a:ext>
                  </a:extLst>
                </a:gridCol>
              </a:tblGrid>
              <a:tr h="825420">
                <a:tc>
                  <a:txBody>
                    <a:bodyPr/>
                    <a:lstStyle/>
                    <a:p>
                      <a:pPr algn="ctr" rtl="0" fontAlgn="b"/>
                      <a:r>
                        <a:rPr lang="en-US" sz="1100" b="1" u="none" strike="noStrike" dirty="0">
                          <a:solidFill>
                            <a:schemeClr val="tx1">
                              <a:lumMod val="95000"/>
                              <a:lumOff val="5000"/>
                            </a:schemeClr>
                          </a:solidFill>
                          <a:effectLst/>
                        </a:rPr>
                        <a:t>District</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rtl="0" fontAlgn="b"/>
                      <a:r>
                        <a:rPr lang="en-US" sz="1100" b="1" u="none" strike="noStrike" dirty="0">
                          <a:solidFill>
                            <a:schemeClr val="tx1">
                              <a:lumMod val="95000"/>
                              <a:lumOff val="5000"/>
                            </a:schemeClr>
                          </a:solidFill>
                          <a:effectLst/>
                        </a:rPr>
                        <a:t>Median Town HHI </a:t>
                      </a:r>
                    </a:p>
                    <a:p>
                      <a:pPr algn="ctr" rtl="0" fontAlgn="b"/>
                      <a:r>
                        <a:rPr lang="en-US" sz="1100" b="1" u="none" strike="noStrike" dirty="0">
                          <a:solidFill>
                            <a:schemeClr val="tx1">
                              <a:lumMod val="95000"/>
                              <a:lumOff val="5000"/>
                            </a:schemeClr>
                          </a:solidFill>
                          <a:effectLst/>
                        </a:rPr>
                        <a:t>(ACS, 2015-2019)</a:t>
                      </a:r>
                      <a:endParaRPr lang="en-US" sz="1100" b="1" i="0" u="none" strike="noStrike" dirty="0">
                        <a:solidFill>
                          <a:schemeClr val="tx1">
                            <a:lumMod val="95000"/>
                            <a:lumOff val="5000"/>
                          </a:schemeClr>
                        </a:solidFill>
                        <a:effectLst/>
                        <a:latin typeface="Calibri" panose="020F0502020204030204" pitchFamily="34" charset="0"/>
                      </a:endParaRPr>
                    </a:p>
                  </a:txBody>
                  <a:tcPr marL="0" marR="0" marT="0" marB="0" anchor="ctr"/>
                </a:tc>
                <a:tc>
                  <a:txBody>
                    <a:bodyPr/>
                    <a:lstStyle/>
                    <a:p>
                      <a:pPr algn="ctr" fontAlgn="b"/>
                      <a:r>
                        <a:rPr lang="en-US" sz="1100" b="1" u="none" strike="noStrike" dirty="0">
                          <a:solidFill>
                            <a:schemeClr val="tx1">
                              <a:lumMod val="95000"/>
                              <a:lumOff val="5000"/>
                            </a:schemeClr>
                          </a:solidFill>
                          <a:effectLst/>
                        </a:rPr>
                        <a:t>Town population (2019)</a:t>
                      </a:r>
                      <a:endParaRPr lang="en-US" sz="1100" b="1" i="0" u="none" strike="noStrike" dirty="0">
                        <a:solidFill>
                          <a:schemeClr val="tx1">
                            <a:lumMod val="95000"/>
                            <a:lumOff val="5000"/>
                          </a:schemeClr>
                        </a:solidFill>
                        <a:effectLst/>
                        <a:latin typeface="Calibri" panose="020F0502020204030204" pitchFamily="34" charset="0"/>
                      </a:endParaRPr>
                    </a:p>
                  </a:txBody>
                  <a:tcPr marL="0" marR="0" marT="0" marB="0" anchor="ctr"/>
                </a:tc>
                <a:tc>
                  <a:txBody>
                    <a:bodyPr/>
                    <a:lstStyle/>
                    <a:p>
                      <a:pPr algn="ctr" rtl="0" fontAlgn="b"/>
                      <a:r>
                        <a:rPr lang="en-US" sz="1100" b="1" u="none" strike="noStrike" dirty="0">
                          <a:solidFill>
                            <a:schemeClr val="tx1">
                              <a:lumMod val="95000"/>
                              <a:lumOff val="5000"/>
                            </a:schemeClr>
                          </a:solidFill>
                          <a:effectLst/>
                          <a:hlinkClick r:id="rId3"/>
                        </a:rPr>
                        <a:t>Equalized</a:t>
                      </a:r>
                      <a:r>
                        <a:rPr lang="en-US" sz="1100" b="1" u="none" strike="noStrike" dirty="0">
                          <a:solidFill>
                            <a:schemeClr val="tx1">
                              <a:lumMod val="95000"/>
                              <a:lumOff val="5000"/>
                            </a:schemeClr>
                          </a:solidFill>
                          <a:effectLst/>
                        </a:rPr>
                        <a:t> valuation for </a:t>
                      </a:r>
                    </a:p>
                    <a:p>
                      <a:pPr algn="ctr" rtl="0" fontAlgn="b"/>
                      <a:r>
                        <a:rPr lang="en-US" sz="1100" b="1" u="none" strike="noStrike" dirty="0">
                          <a:solidFill>
                            <a:schemeClr val="tx1">
                              <a:lumMod val="95000"/>
                              <a:lumOff val="5000"/>
                            </a:schemeClr>
                          </a:solidFill>
                          <a:effectLst/>
                        </a:rPr>
                        <a:t>local tax (FY2022)</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rtl="0" fontAlgn="b"/>
                      <a:r>
                        <a:rPr lang="en-US" sz="1100" b="1" u="none" strike="noStrike" dirty="0">
                          <a:solidFill>
                            <a:schemeClr val="tx1">
                              <a:lumMod val="95000"/>
                              <a:lumOff val="5000"/>
                            </a:schemeClr>
                          </a:solidFill>
                          <a:effectLst/>
                        </a:rPr>
                        <a:t>Equalized Value Per Pupil (EVPP)</a:t>
                      </a:r>
                    </a:p>
                    <a:p>
                      <a:pPr algn="ctr" rtl="0" fontAlgn="b"/>
                      <a:r>
                        <a:rPr lang="en-US" sz="1100" b="1" u="none" strike="noStrike" dirty="0">
                          <a:solidFill>
                            <a:schemeClr val="tx1">
                              <a:lumMod val="95000"/>
                              <a:lumOff val="5000"/>
                            </a:schemeClr>
                          </a:solidFill>
                          <a:effectLst/>
                        </a:rPr>
                        <a:t>(FY2022)*</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rtl="0" fontAlgn="b"/>
                      <a:r>
                        <a:rPr lang="en-US" sz="1100" b="1" u="none" strike="noStrike" dirty="0">
                          <a:solidFill>
                            <a:schemeClr val="tx1">
                              <a:lumMod val="95000"/>
                              <a:lumOff val="5000"/>
                            </a:schemeClr>
                          </a:solidFill>
                          <a:effectLst/>
                        </a:rPr>
                        <a:t>Local Education Tax Rate</a:t>
                      </a:r>
                    </a:p>
                    <a:p>
                      <a:pPr algn="ctr" rtl="0" fontAlgn="b"/>
                      <a:r>
                        <a:rPr lang="en-US" sz="1100" b="1" u="none" strike="noStrike" dirty="0">
                          <a:solidFill>
                            <a:schemeClr val="tx1">
                              <a:lumMod val="95000"/>
                              <a:lumOff val="5000"/>
                            </a:schemeClr>
                          </a:solidFill>
                          <a:effectLst/>
                        </a:rPr>
                        <a:t>(2021)</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rtl="0" fontAlgn="b"/>
                      <a:r>
                        <a:rPr lang="en-US" sz="1100" b="1" u="none" strike="noStrike" dirty="0">
                          <a:solidFill>
                            <a:schemeClr val="tx1">
                              <a:lumMod val="95000"/>
                              <a:lumOff val="5000"/>
                            </a:schemeClr>
                          </a:solidFill>
                          <a:effectLst/>
                        </a:rPr>
                        <a:t>Total Tax Rate</a:t>
                      </a:r>
                    </a:p>
                    <a:p>
                      <a:pPr algn="ctr" rtl="0" fontAlgn="b"/>
                      <a:r>
                        <a:rPr lang="en-US" sz="1100" b="1" u="none" strike="noStrike" dirty="0">
                          <a:solidFill>
                            <a:schemeClr val="tx1">
                              <a:lumMod val="95000"/>
                              <a:lumOff val="5000"/>
                            </a:schemeClr>
                          </a:solidFill>
                          <a:effectLst/>
                        </a:rPr>
                        <a:t>(2021)</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rtl="0" fontAlgn="b"/>
                      <a:r>
                        <a:rPr lang="en-US" sz="1100" b="1" u="none" strike="noStrike" dirty="0">
                          <a:solidFill>
                            <a:schemeClr val="tx1">
                              <a:lumMod val="95000"/>
                              <a:lumOff val="5000"/>
                            </a:schemeClr>
                          </a:solidFill>
                          <a:effectLst/>
                        </a:rPr>
                        <a:t>% local education</a:t>
                      </a:r>
                    </a:p>
                    <a:p>
                      <a:pPr algn="ctr" rtl="0" fontAlgn="b"/>
                      <a:r>
                        <a:rPr lang="en-US" sz="1100" b="1" u="none" strike="noStrike" dirty="0">
                          <a:solidFill>
                            <a:schemeClr val="tx1">
                              <a:lumMod val="95000"/>
                              <a:lumOff val="5000"/>
                            </a:schemeClr>
                          </a:solidFill>
                          <a:effectLst/>
                        </a:rPr>
                        <a:t>(2021)</a:t>
                      </a:r>
                      <a:endParaRPr lang="en-US" sz="1100" b="1" i="0" u="none" strike="noStrike" dirty="0">
                        <a:solidFill>
                          <a:schemeClr val="tx1">
                            <a:lumMod val="95000"/>
                            <a:lumOff val="5000"/>
                          </a:schemeClr>
                        </a:solidFill>
                        <a:effectLst/>
                        <a:latin typeface="Calibri  "/>
                      </a:endParaRPr>
                    </a:p>
                  </a:txBody>
                  <a:tcPr marL="0" marR="0" marT="0" marB="0" anchor="ctr"/>
                </a:tc>
                <a:extLst>
                  <a:ext uri="{0D108BD9-81ED-4DB2-BD59-A6C34878D82A}">
                    <a16:rowId xmlns:a16="http://schemas.microsoft.com/office/drawing/2014/main" val="651518570"/>
                  </a:ext>
                </a:extLst>
              </a:tr>
              <a:tr h="198763">
                <a:tc>
                  <a:txBody>
                    <a:bodyPr/>
                    <a:lstStyle/>
                    <a:p>
                      <a:pPr algn="l" rtl="0" fontAlgn="t"/>
                      <a:r>
                        <a:rPr lang="en-US" sz="1100" b="0" u="none" strike="noStrike" dirty="0">
                          <a:solidFill>
                            <a:srgbClr val="000000"/>
                          </a:solidFill>
                          <a:effectLst/>
                        </a:rPr>
                        <a:t> Andover</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 $                 77,283.00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2372</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398,479,177.98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1,335,682.00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dirty="0">
                          <a:effectLst/>
                        </a:rPr>
                        <a:t>9.88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16.68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59.2%</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4275314527"/>
                  </a:ext>
                </a:extLst>
              </a:tr>
              <a:tr h="198763">
                <a:tc>
                  <a:txBody>
                    <a:bodyPr/>
                    <a:lstStyle/>
                    <a:p>
                      <a:pPr algn="l" rtl="0" fontAlgn="t"/>
                      <a:r>
                        <a:rPr lang="en-US" sz="1100" b="0" u="none" strike="noStrike" dirty="0">
                          <a:solidFill>
                            <a:srgbClr val="000000"/>
                          </a:solidFill>
                          <a:effectLst/>
                        </a:rPr>
                        <a:t> Ashland</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 $                 46,184.00 </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2099</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387,010,889.08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1,708,576.00*</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dirty="0">
                          <a:effectLst/>
                        </a:rPr>
                        <a:t>9.30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18.04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51.6%</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2489783450"/>
                  </a:ext>
                </a:extLst>
              </a:tr>
              <a:tr h="198763">
                <a:tc>
                  <a:txBody>
                    <a:bodyPr/>
                    <a:lstStyle/>
                    <a:p>
                      <a:pPr algn="l" rtl="0" fontAlgn="ctr"/>
                      <a:r>
                        <a:rPr lang="en-US" sz="1100" b="0" u="none" strike="noStrike" dirty="0">
                          <a:solidFill>
                            <a:srgbClr val="000000"/>
                          </a:solidFill>
                          <a:effectLst/>
                        </a:rPr>
                        <a:t> Bartlett</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 $                 54,688.00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b="0" u="none" strike="noStrike" dirty="0">
                          <a:solidFill>
                            <a:srgbClr val="000000"/>
                          </a:solidFill>
                          <a:effectLst/>
                        </a:rPr>
                        <a:t>2837</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1,758,884,640.06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6,512,299.00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2.74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5.87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46.7%</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2324718638"/>
                  </a:ext>
                </a:extLst>
              </a:tr>
              <a:tr h="198763">
                <a:tc>
                  <a:txBody>
                    <a:bodyPr/>
                    <a:lstStyle/>
                    <a:p>
                      <a:pPr algn="l" rtl="0" fontAlgn="t"/>
                      <a:r>
                        <a:rPr lang="en-US" sz="1100" b="0" u="none" strike="noStrike" dirty="0">
                          <a:solidFill>
                            <a:srgbClr val="000000"/>
                          </a:solidFill>
                          <a:effectLst/>
                        </a:rPr>
                        <a:t> Campton</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 $                 85,000.00 </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3291</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683,490,641.47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1,616,838.00*</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10.10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16.31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61.9%</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965579408"/>
                  </a:ext>
                </a:extLst>
              </a:tr>
              <a:tr h="198763">
                <a:tc>
                  <a:txBody>
                    <a:bodyPr/>
                    <a:lstStyle/>
                    <a:p>
                      <a:pPr algn="l" rtl="0" fontAlgn="t"/>
                      <a:r>
                        <a:rPr lang="en-US" sz="1100" b="0" u="none" strike="noStrike" dirty="0">
                          <a:solidFill>
                            <a:srgbClr val="000000"/>
                          </a:solidFill>
                          <a:effectLst/>
                        </a:rPr>
                        <a:t> Candia</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 $              118,698.00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dirty="0">
                          <a:solidFill>
                            <a:srgbClr val="000000"/>
                          </a:solidFill>
                          <a:effectLst/>
                        </a:rPr>
                        <a:t>3936</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675,473,166.98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1,533,773.00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9.99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15.19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65.8%</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2605316474"/>
                  </a:ext>
                </a:extLst>
              </a:tr>
              <a:tr h="248441">
                <a:tc>
                  <a:txBody>
                    <a:bodyPr/>
                    <a:lstStyle/>
                    <a:p>
                      <a:pPr algn="l" rtl="0" fontAlgn="t"/>
                      <a:r>
                        <a:rPr lang="en-US" sz="1100" b="0" u="none" strike="noStrike" dirty="0">
                          <a:solidFill>
                            <a:srgbClr val="000000"/>
                          </a:solidFill>
                          <a:effectLst/>
                        </a:rPr>
                        <a:t> Chesterfield</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 $                 95,466.00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3585</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724,786,968.82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1,710,781.00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8.13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16.26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50.0%</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704777336"/>
                  </a:ext>
                </a:extLst>
              </a:tr>
              <a:tr h="198763">
                <a:tc>
                  <a:txBody>
                    <a:bodyPr/>
                    <a:lstStyle/>
                    <a:p>
                      <a:pPr algn="l" rtl="0" fontAlgn="t"/>
                      <a:r>
                        <a:rPr lang="en-US" sz="1100" b="0" u="none" strike="noStrike" dirty="0">
                          <a:solidFill>
                            <a:srgbClr val="000000"/>
                          </a:solidFill>
                          <a:effectLst/>
                        </a:rPr>
                        <a:t> Chichester</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 $                 95,398.00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2630</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437,719,902.74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1,503,923.00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9.94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17.37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57.2%</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1800321173"/>
                  </a:ext>
                </a:extLst>
              </a:tr>
              <a:tr h="198763">
                <a:tc>
                  <a:txBody>
                    <a:bodyPr/>
                    <a:lstStyle/>
                    <a:p>
                      <a:pPr algn="l" rtl="0" fontAlgn="t"/>
                      <a:r>
                        <a:rPr lang="en-US" sz="1100" b="0" u="none" strike="noStrike" dirty="0">
                          <a:solidFill>
                            <a:srgbClr val="000000"/>
                          </a:solidFill>
                          <a:effectLst/>
                        </a:rPr>
                        <a:t> Dunbarton</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 $              121,500.00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2827</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522,283,548.66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1,108,338.00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11.39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17.90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63.6%</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2961430891"/>
                  </a:ext>
                </a:extLst>
              </a:tr>
              <a:tr h="198763">
                <a:tc>
                  <a:txBody>
                    <a:bodyPr/>
                    <a:lstStyle/>
                    <a:p>
                      <a:pPr algn="l" rtl="0" fontAlgn="t"/>
                      <a:r>
                        <a:rPr lang="en-US" sz="1100" b="0" u="none" strike="noStrike" dirty="0">
                          <a:solidFill>
                            <a:srgbClr val="000000"/>
                          </a:solidFill>
                          <a:effectLst/>
                        </a:rPr>
                        <a:t> Grantham</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 $              108,571.00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2945</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706,458,099.65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1,520,855.00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10.35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17.62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58.7%</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3546919869"/>
                  </a:ext>
                </a:extLst>
              </a:tr>
              <a:tr h="198763">
                <a:tc>
                  <a:txBody>
                    <a:bodyPr/>
                    <a:lstStyle/>
                    <a:p>
                      <a:pPr algn="l" rtl="0" fontAlgn="t"/>
                      <a:r>
                        <a:rPr lang="en-US" sz="1100" b="0" u="none" strike="noStrike" dirty="0">
                          <a:solidFill>
                            <a:srgbClr val="000000"/>
                          </a:solidFill>
                          <a:effectLst/>
                        </a:rPr>
                        <a:t> Hampton Falls</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 $                 85,549.00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2428</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662,884,049.06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2,190,841.00*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10.89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15.86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68.7%</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100772763"/>
                  </a:ext>
                </a:extLst>
              </a:tr>
              <a:tr h="198763">
                <a:tc>
                  <a:txBody>
                    <a:bodyPr/>
                    <a:lstStyle/>
                    <a:p>
                      <a:pPr algn="l" rtl="0" fontAlgn="t"/>
                      <a:r>
                        <a:rPr lang="en-US" sz="1100" b="1" u="none" strike="noStrike" dirty="0">
                          <a:solidFill>
                            <a:srgbClr val="000000"/>
                          </a:solidFill>
                          <a:effectLst/>
                        </a:rPr>
                        <a:t> Lyme</a:t>
                      </a:r>
                      <a:endParaRPr lang="en-US" sz="1100" b="1" i="0" u="none" strike="noStrike" dirty="0">
                        <a:solidFill>
                          <a:srgbClr val="000000"/>
                        </a:solidFill>
                        <a:effectLst/>
                        <a:latin typeface="Calibri  "/>
                      </a:endParaRPr>
                    </a:p>
                  </a:txBody>
                  <a:tcPr marL="0" marR="0" marT="0" marB="0" anchor="ctr"/>
                </a:tc>
                <a:tc>
                  <a:txBody>
                    <a:bodyPr/>
                    <a:lstStyle/>
                    <a:p>
                      <a:pPr algn="ctr" fontAlgn="b"/>
                      <a:r>
                        <a:rPr lang="en-US" sz="1100" b="1" u="none" strike="noStrike">
                          <a:solidFill>
                            <a:srgbClr val="000000"/>
                          </a:solidFill>
                          <a:effectLst/>
                        </a:rPr>
                        <a:t> $              112,625.00 </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1" u="none" strike="noStrike">
                          <a:solidFill>
                            <a:srgbClr val="000000"/>
                          </a:solidFill>
                          <a:effectLst/>
                        </a:rPr>
                        <a:t>1729</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100" b="1" u="none" strike="noStrike" dirty="0">
                          <a:solidFill>
                            <a:srgbClr val="000000"/>
                          </a:solidFill>
                          <a:effectLst/>
                        </a:rPr>
                        <a:t> $              462,523,293.94 </a:t>
                      </a:r>
                      <a:endParaRPr lang="en-US" sz="1100" b="1" i="0" u="none" strike="noStrike" dirty="0">
                        <a:solidFill>
                          <a:srgbClr val="000000"/>
                        </a:solidFill>
                        <a:effectLst/>
                        <a:latin typeface="Calibri  "/>
                      </a:endParaRPr>
                    </a:p>
                  </a:txBody>
                  <a:tcPr marL="0" marR="0" marT="0" marB="0" anchor="ctr"/>
                </a:tc>
                <a:tc>
                  <a:txBody>
                    <a:bodyPr/>
                    <a:lstStyle/>
                    <a:p>
                      <a:pPr algn="l" fontAlgn="b"/>
                      <a:r>
                        <a:rPr lang="en-US" sz="1100" b="1" u="none" strike="noStrike" dirty="0">
                          <a:solidFill>
                            <a:srgbClr val="000000"/>
                          </a:solidFill>
                          <a:effectLst/>
                        </a:rPr>
                        <a:t> $   1,603,659.00 </a:t>
                      </a:r>
                      <a:endParaRPr lang="en-US" sz="1100" b="1" i="0" u="none" strike="noStrike" dirty="0">
                        <a:solidFill>
                          <a:srgbClr val="000000"/>
                        </a:solidFill>
                        <a:effectLst/>
                        <a:latin typeface="Calibri  "/>
                      </a:endParaRPr>
                    </a:p>
                  </a:txBody>
                  <a:tcPr marL="9525" marR="9525" marT="9525" marB="0" anchor="ctr"/>
                </a:tc>
                <a:tc>
                  <a:txBody>
                    <a:bodyPr/>
                    <a:lstStyle/>
                    <a:p>
                      <a:pPr algn="ctr" fontAlgn="b"/>
                      <a:r>
                        <a:rPr lang="en-US" sz="1100" b="1" u="none" strike="noStrike">
                          <a:effectLst/>
                        </a:rPr>
                        <a:t>13.24 </a:t>
                      </a:r>
                      <a:endParaRPr lang="en-US" sz="1100" b="1" i="0" u="none" strike="noStrike">
                        <a:effectLst/>
                        <a:latin typeface="Calibri  "/>
                      </a:endParaRPr>
                    </a:p>
                  </a:txBody>
                  <a:tcPr marL="9525" marR="9525" marT="9525" marB="0" anchor="ctr"/>
                </a:tc>
                <a:tc>
                  <a:txBody>
                    <a:bodyPr/>
                    <a:lstStyle/>
                    <a:p>
                      <a:pPr algn="ctr" fontAlgn="b"/>
                      <a:r>
                        <a:rPr lang="en-US" sz="1100" b="1" u="none" strike="noStrike">
                          <a:effectLst/>
                        </a:rPr>
                        <a:t>21.21 </a:t>
                      </a:r>
                      <a:endParaRPr lang="en-US" sz="1100" b="1" i="0" u="none" strike="noStrike">
                        <a:effectLst/>
                        <a:latin typeface="Calibri  "/>
                      </a:endParaRPr>
                    </a:p>
                  </a:txBody>
                  <a:tcPr marL="9525" marR="9525" marT="9525" marB="0" anchor="ctr"/>
                </a:tc>
                <a:tc>
                  <a:txBody>
                    <a:bodyPr/>
                    <a:lstStyle/>
                    <a:p>
                      <a:pPr algn="ctr" fontAlgn="b"/>
                      <a:r>
                        <a:rPr lang="en-US" sz="1100" b="1" u="none" strike="noStrike" dirty="0">
                          <a:effectLst/>
                        </a:rPr>
                        <a:t>62.4%</a:t>
                      </a:r>
                      <a:endParaRPr lang="en-US" sz="1100" b="1" i="0" u="none" strike="noStrike" dirty="0">
                        <a:effectLst/>
                        <a:latin typeface="Calibri  "/>
                      </a:endParaRPr>
                    </a:p>
                  </a:txBody>
                  <a:tcPr marL="9525" marR="9525" marT="9525" marB="0" anchor="ctr"/>
                </a:tc>
                <a:extLst>
                  <a:ext uri="{0D108BD9-81ED-4DB2-BD59-A6C34878D82A}">
                    <a16:rowId xmlns:a16="http://schemas.microsoft.com/office/drawing/2014/main" val="214412750"/>
                  </a:ext>
                </a:extLst>
              </a:tr>
              <a:tr h="198763">
                <a:tc>
                  <a:txBody>
                    <a:bodyPr/>
                    <a:lstStyle/>
                    <a:p>
                      <a:pPr algn="l" rtl="0" fontAlgn="b"/>
                      <a:r>
                        <a:rPr lang="en-US" sz="1100" b="0" u="none" strike="noStrike" dirty="0">
                          <a:solidFill>
                            <a:srgbClr val="000000"/>
                          </a:solidFill>
                          <a:effectLst/>
                        </a:rPr>
                        <a:t> Marlborough</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 $                 71,023.00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2143</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229,804,665.30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911,385.00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13.97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23.52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59.4%</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1696035350"/>
                  </a:ext>
                </a:extLst>
              </a:tr>
              <a:tr h="198763">
                <a:tc>
                  <a:txBody>
                    <a:bodyPr/>
                    <a:lstStyle/>
                    <a:p>
                      <a:pPr algn="l" rtl="0" fontAlgn="t"/>
                      <a:r>
                        <a:rPr lang="en-US" sz="1100" b="0" u="none" strike="noStrike" dirty="0">
                          <a:solidFill>
                            <a:srgbClr val="000000"/>
                          </a:solidFill>
                          <a:effectLst/>
                        </a:rPr>
                        <a:t> Mont Vernon</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 $              120,125.00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dirty="0">
                          <a:solidFill>
                            <a:srgbClr val="000000"/>
                          </a:solidFill>
                          <a:effectLst/>
                        </a:rPr>
                        <a:t>2576</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458,709,921.85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1,129,381.00*</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13.55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19.97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67.9%</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243295056"/>
                  </a:ext>
                </a:extLst>
              </a:tr>
              <a:tr h="198763">
                <a:tc>
                  <a:txBody>
                    <a:bodyPr/>
                    <a:lstStyle/>
                    <a:p>
                      <a:pPr algn="l" rtl="0" fontAlgn="t"/>
                      <a:r>
                        <a:rPr lang="en-US" sz="1100" b="0" u="none" strike="noStrike" dirty="0">
                          <a:solidFill>
                            <a:srgbClr val="000000"/>
                          </a:solidFill>
                          <a:effectLst/>
                        </a:rPr>
                        <a:t> Plainfield</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 $                 85,313.00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2443</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421,520,919.46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1,454,166.00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12.02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19.45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61.8%</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3747818779"/>
                  </a:ext>
                </a:extLst>
              </a:tr>
              <a:tr h="198763">
                <a:tc>
                  <a:txBody>
                    <a:bodyPr/>
                    <a:lstStyle/>
                    <a:p>
                      <a:pPr algn="l" rtl="0" fontAlgn="t"/>
                      <a:r>
                        <a:rPr lang="en-US" sz="1100" b="0" u="none" strike="noStrike" dirty="0">
                          <a:solidFill>
                            <a:srgbClr val="000000"/>
                          </a:solidFill>
                          <a:effectLst/>
                        </a:rPr>
                        <a:t> Rollinsford</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 $                 75,682.00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dirty="0">
                          <a:solidFill>
                            <a:srgbClr val="000000"/>
                          </a:solidFill>
                          <a:effectLst/>
                        </a:rPr>
                        <a:t>2567</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399,032,580.53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1,432,841.00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10.71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17.88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59.9%</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1575857300"/>
                  </a:ext>
                </a:extLst>
              </a:tr>
              <a:tr h="198763">
                <a:tc>
                  <a:txBody>
                    <a:bodyPr/>
                    <a:lstStyle/>
                    <a:p>
                      <a:pPr algn="l" rtl="0" fontAlgn="t"/>
                      <a:r>
                        <a:rPr lang="en-US" sz="1100" b="0" u="none" strike="noStrike" dirty="0">
                          <a:solidFill>
                            <a:srgbClr val="000000"/>
                          </a:solidFill>
                          <a:effectLst/>
                        </a:rPr>
                        <a:t> Tamworth</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 $                 51,354.00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2918</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579,098,117.04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1,939,030.00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9.07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15.30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59.3%</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1500128873"/>
                  </a:ext>
                </a:extLst>
              </a:tr>
              <a:tr h="198763">
                <a:tc>
                  <a:txBody>
                    <a:bodyPr/>
                    <a:lstStyle/>
                    <a:p>
                      <a:pPr algn="l" rtl="0" fontAlgn="t"/>
                      <a:r>
                        <a:rPr lang="en-US" sz="1100" b="0" u="none" strike="noStrike" dirty="0">
                          <a:solidFill>
                            <a:srgbClr val="000000"/>
                          </a:solidFill>
                          <a:effectLst/>
                        </a:rPr>
                        <a:t> Thornton</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 $                 67,054.00 </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2611</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558,294,809.73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1,902,788.00*</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dirty="0">
                          <a:effectLst/>
                        </a:rPr>
                        <a:t>10.27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16.38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62.7%</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658689696"/>
                  </a:ext>
                </a:extLst>
              </a:tr>
              <a:tr h="198763">
                <a:tc>
                  <a:txBody>
                    <a:bodyPr/>
                    <a:lstStyle/>
                    <a:p>
                      <a:pPr algn="l" rtl="0" fontAlgn="t"/>
                      <a:r>
                        <a:rPr lang="en-US" sz="1100" b="1" u="none" strike="noStrike" dirty="0">
                          <a:solidFill>
                            <a:srgbClr val="000000"/>
                          </a:solidFill>
                          <a:effectLst/>
                        </a:rPr>
                        <a:t> Median</a:t>
                      </a:r>
                      <a:endParaRPr lang="en-US" sz="1100" b="1" i="0" u="none" strike="noStrike" dirty="0">
                        <a:solidFill>
                          <a:srgbClr val="000000"/>
                        </a:solidFill>
                        <a:effectLst/>
                        <a:latin typeface="Calibri  "/>
                      </a:endParaRP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a:solidFill>
                            <a:srgbClr val="000000"/>
                          </a:solidFill>
                          <a:effectLst/>
                          <a:latin typeface="Calibri   "/>
                        </a:rPr>
                        <a:t>$                 85,313.00</a:t>
                      </a:r>
                    </a:p>
                  </a:txBody>
                  <a:tcPr marL="0" marR="0" marT="0" marB="0" anchor="ctr"/>
                </a:tc>
                <a:tc>
                  <a:txBody>
                    <a:bodyPr/>
                    <a:lstStyle/>
                    <a:p>
                      <a:pPr algn="ctr" fontAlgn="b"/>
                      <a:r>
                        <a:rPr lang="en-US" sz="1100" b="1" i="0" u="none" strike="noStrike" dirty="0">
                          <a:solidFill>
                            <a:srgbClr val="000000"/>
                          </a:solidFill>
                          <a:effectLst/>
                          <a:latin typeface="Calibri" panose="020F0502020204030204" pitchFamily="34" charset="0"/>
                        </a:rPr>
                        <a:t>2611</a:t>
                      </a:r>
                    </a:p>
                  </a:txBody>
                  <a:tcPr marL="0" marR="0" marT="0" marB="0" anchor="ctr"/>
                </a:tc>
                <a:tc>
                  <a:txBody>
                    <a:bodyPr/>
                    <a:lstStyle/>
                    <a:p>
                      <a:pPr algn="l" fontAlgn="b"/>
                      <a:r>
                        <a:rPr lang="en-US" sz="1100" b="1" i="0" u="none" strike="noStrike" dirty="0">
                          <a:solidFill>
                            <a:srgbClr val="000000"/>
                          </a:solidFill>
                          <a:effectLst/>
                          <a:latin typeface="Calibri" panose="020F0502020204030204" pitchFamily="34" charset="0"/>
                        </a:rPr>
                        <a:t> $              522,283,548.66</a:t>
                      </a:r>
                    </a:p>
                  </a:txBody>
                  <a:tcPr marL="6350" marR="6350" marT="6350" marB="0" anchor="b"/>
                </a:tc>
                <a:tc>
                  <a:txBody>
                    <a:bodyPr/>
                    <a:lstStyle/>
                    <a:p>
                      <a:pPr algn="l" fontAlgn="b"/>
                      <a:r>
                        <a:rPr lang="en-US" sz="1100" b="1" u="none" strike="noStrike" dirty="0">
                          <a:solidFill>
                            <a:schemeClr val="tx1"/>
                          </a:solidFill>
                          <a:effectLst/>
                        </a:rPr>
                        <a:t> $   1,533,773.00</a:t>
                      </a:r>
                      <a:endParaRPr lang="en-US" sz="1100" b="1" i="0" u="none" strike="noStrike" dirty="0">
                        <a:solidFill>
                          <a:schemeClr val="tx1"/>
                        </a:solidFill>
                        <a:effectLst/>
                        <a:latin typeface="Calibri" panose="020F0502020204030204" pitchFamily="34" charset="0"/>
                      </a:endParaRPr>
                    </a:p>
                  </a:txBody>
                  <a:tcPr marL="0" marR="0" marT="0" marB="0" anchor="b"/>
                </a:tc>
                <a:tc>
                  <a:txBody>
                    <a:bodyPr/>
                    <a:lstStyle/>
                    <a:p>
                      <a:pPr algn="ctr" fontAlgn="b"/>
                      <a:r>
                        <a:rPr lang="en-US" sz="1100" b="1" u="none" strike="noStrike" dirty="0">
                          <a:effectLst/>
                        </a:rPr>
                        <a:t>10.27</a:t>
                      </a:r>
                      <a:endParaRPr lang="en-US" sz="1100" b="1" i="0" u="none" strike="noStrike" dirty="0">
                        <a:effectLst/>
                        <a:latin typeface="Calibri  "/>
                      </a:endParaRPr>
                    </a:p>
                  </a:txBody>
                  <a:tcPr marL="9525" marR="9525" marT="9525" marB="0" anchor="ctr"/>
                </a:tc>
                <a:tc>
                  <a:txBody>
                    <a:bodyPr/>
                    <a:lstStyle/>
                    <a:p>
                      <a:pPr algn="ctr" fontAlgn="b"/>
                      <a:r>
                        <a:rPr lang="en-US" sz="1100" b="1" u="none" strike="noStrike" dirty="0">
                          <a:effectLst/>
                        </a:rPr>
                        <a:t>17.37</a:t>
                      </a:r>
                      <a:endParaRPr lang="en-US" sz="1100" b="1" i="0" u="none" strike="noStrike" dirty="0">
                        <a:effectLst/>
                        <a:latin typeface="Calibri  "/>
                      </a:endParaRPr>
                    </a:p>
                  </a:txBody>
                  <a:tcPr marL="9525" marR="9525" marT="9525" marB="0" anchor="ctr"/>
                </a:tc>
                <a:tc>
                  <a:txBody>
                    <a:bodyPr/>
                    <a:lstStyle/>
                    <a:p>
                      <a:pPr algn="ctr" fontAlgn="b"/>
                      <a:r>
                        <a:rPr lang="en-US" sz="1100" b="1" u="none" strike="noStrike" dirty="0">
                          <a:effectLst/>
                        </a:rPr>
                        <a:t>59.9%</a:t>
                      </a:r>
                      <a:endParaRPr lang="en-US" sz="1100" b="1" i="0" u="none" strike="noStrike" dirty="0">
                        <a:effectLst/>
                        <a:latin typeface="Calibri  "/>
                      </a:endParaRPr>
                    </a:p>
                  </a:txBody>
                  <a:tcPr marL="9525" marR="9525" marT="9525" marB="0" anchor="ctr"/>
                </a:tc>
                <a:extLst>
                  <a:ext uri="{0D108BD9-81ED-4DB2-BD59-A6C34878D82A}">
                    <a16:rowId xmlns:a16="http://schemas.microsoft.com/office/drawing/2014/main" val="4037193165"/>
                  </a:ext>
                </a:extLst>
              </a:tr>
            </a:tbl>
          </a:graphicData>
        </a:graphic>
      </p:graphicFrame>
      <p:sp>
        <p:nvSpPr>
          <p:cNvPr id="3" name="TextBox 2">
            <a:extLst>
              <a:ext uri="{FF2B5EF4-FFF2-40B4-BE49-F238E27FC236}">
                <a16:creationId xmlns:a16="http://schemas.microsoft.com/office/drawing/2014/main" id="{670AA891-55A8-B26F-8D69-54760841E5D4}"/>
              </a:ext>
            </a:extLst>
          </p:cNvPr>
          <p:cNvSpPr txBox="1"/>
          <p:nvPr/>
        </p:nvSpPr>
        <p:spPr>
          <a:xfrm>
            <a:off x="210796" y="6042767"/>
            <a:ext cx="9420313" cy="461665"/>
          </a:xfrm>
          <a:prstGeom prst="rect">
            <a:avLst/>
          </a:prstGeom>
          <a:noFill/>
        </p:spPr>
        <p:txBody>
          <a:bodyPr wrap="square" rtlCol="0">
            <a:spAutoFit/>
          </a:bodyPr>
          <a:lstStyle/>
          <a:p>
            <a:r>
              <a:rPr lang="en-US" sz="1200" dirty="0"/>
              <a:t>* Schools that use the cooperative model for HS costs compute EVPP as Assessed Value/ADM in the K-8 school only (i.e., HS pupil numbers aren’t included in the denominator).</a:t>
            </a:r>
          </a:p>
        </p:txBody>
      </p:sp>
      <p:sp>
        <p:nvSpPr>
          <p:cNvPr id="4" name="TextBox 3">
            <a:extLst>
              <a:ext uri="{FF2B5EF4-FFF2-40B4-BE49-F238E27FC236}">
                <a16:creationId xmlns:a16="http://schemas.microsoft.com/office/drawing/2014/main" id="{2291E58E-D197-E083-18DE-5FFB180B6DCC}"/>
              </a:ext>
            </a:extLst>
          </p:cNvPr>
          <p:cNvSpPr txBox="1"/>
          <p:nvPr/>
        </p:nvSpPr>
        <p:spPr>
          <a:xfrm>
            <a:off x="9850452" y="1992888"/>
            <a:ext cx="2341548" cy="3970318"/>
          </a:xfrm>
          <a:prstGeom prst="rect">
            <a:avLst/>
          </a:prstGeom>
          <a:noFill/>
        </p:spPr>
        <p:txBody>
          <a:bodyPr wrap="square" rtlCol="0">
            <a:spAutoFit/>
          </a:bodyPr>
          <a:lstStyle/>
          <a:p>
            <a:r>
              <a:rPr lang="en-US" sz="1400" b="1" u="sng" dirty="0"/>
              <a:t>Equalized Value Per Pupil </a:t>
            </a:r>
            <a:r>
              <a:rPr lang="en-US" sz="1400" dirty="0"/>
              <a:t>(EVPP) is a metric used by NH DOE to measure a town’s capacity to raise funds to support education. </a:t>
            </a:r>
          </a:p>
          <a:p>
            <a:endParaRPr lang="en-US" sz="1400" dirty="0"/>
          </a:p>
          <a:p>
            <a:r>
              <a:rPr lang="en-US" sz="1400" b="1" u="sng" dirty="0"/>
              <a:t>To calculate EVPP</a:t>
            </a:r>
            <a:r>
              <a:rPr lang="en-US" sz="1400" dirty="0"/>
              <a:t>, total town assessed value (including utilities, with equalization ratio applied) is divided by the total number of students that attend public schools in each given year </a:t>
            </a:r>
          </a:p>
          <a:p>
            <a:endParaRPr lang="en-US" sz="1400" dirty="0"/>
          </a:p>
          <a:p>
            <a:r>
              <a:rPr lang="en-US" sz="1400" b="1" dirty="0"/>
              <a:t>In general, EVPP is inversely correlated with local education tax rates</a:t>
            </a:r>
            <a:r>
              <a:rPr lang="en-US" sz="1400" dirty="0"/>
              <a:t>. </a:t>
            </a:r>
          </a:p>
          <a:p>
            <a:endParaRPr lang="en-US" sz="1400" dirty="0"/>
          </a:p>
        </p:txBody>
      </p:sp>
      <p:sp>
        <p:nvSpPr>
          <p:cNvPr id="5" name="TextBox 4">
            <a:extLst>
              <a:ext uri="{FF2B5EF4-FFF2-40B4-BE49-F238E27FC236}">
                <a16:creationId xmlns:a16="http://schemas.microsoft.com/office/drawing/2014/main" id="{8BD96B90-7B28-F2A6-A700-02A7FC2425BD}"/>
              </a:ext>
            </a:extLst>
          </p:cNvPr>
          <p:cNvSpPr txBox="1"/>
          <p:nvPr/>
        </p:nvSpPr>
        <p:spPr>
          <a:xfrm>
            <a:off x="8457580" y="6482415"/>
            <a:ext cx="3734420" cy="369332"/>
          </a:xfrm>
          <a:prstGeom prst="rect">
            <a:avLst/>
          </a:prstGeom>
          <a:noFill/>
        </p:spPr>
        <p:txBody>
          <a:bodyPr wrap="none" rtlCol="0">
            <a:spAutoFit/>
          </a:bodyPr>
          <a:lstStyle/>
          <a:p>
            <a:r>
              <a:rPr lang="en-US" dirty="0"/>
              <a:t>Data sources: NH DOE, NH DRA, NHES</a:t>
            </a:r>
          </a:p>
        </p:txBody>
      </p:sp>
    </p:spTree>
    <p:extLst>
      <p:ext uri="{BB962C8B-B14F-4D97-AF65-F5344CB8AC3E}">
        <p14:creationId xmlns:p14="http://schemas.microsoft.com/office/powerpoint/2010/main" val="3748562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4818B-4F13-862C-0776-27D799C39882}"/>
              </a:ext>
            </a:extLst>
          </p:cNvPr>
          <p:cNvSpPr>
            <a:spLocks noGrp="1"/>
          </p:cNvSpPr>
          <p:nvPr>
            <p:ph type="title"/>
          </p:nvPr>
        </p:nvSpPr>
        <p:spPr>
          <a:xfrm>
            <a:off x="293761" y="152451"/>
            <a:ext cx="11604477" cy="1325563"/>
          </a:xfrm>
        </p:spPr>
        <p:txBody>
          <a:bodyPr>
            <a:normAutofit/>
          </a:bodyPr>
          <a:lstStyle/>
          <a:p>
            <a:r>
              <a:rPr lang="en-US" sz="3200" dirty="0"/>
              <a:t>The characteristics of the communities that operate the 17 listed schools vary </a:t>
            </a:r>
          </a:p>
        </p:txBody>
      </p:sp>
      <p:graphicFrame>
        <p:nvGraphicFramePr>
          <p:cNvPr id="7" name="Table 7">
            <a:extLst>
              <a:ext uri="{FF2B5EF4-FFF2-40B4-BE49-F238E27FC236}">
                <a16:creationId xmlns:a16="http://schemas.microsoft.com/office/drawing/2014/main" id="{AB11D3F9-5F71-A729-B1F8-B127D400CC3B}"/>
              </a:ext>
            </a:extLst>
          </p:cNvPr>
          <p:cNvGraphicFramePr>
            <a:graphicFrameLocks noGrp="1"/>
          </p:cNvGraphicFramePr>
          <p:nvPr>
            <p:ph idx="1"/>
            <p:extLst>
              <p:ext uri="{D42A27DB-BD31-4B8C-83A1-F6EECF244321}">
                <p14:modId xmlns:p14="http://schemas.microsoft.com/office/powerpoint/2010/main" val="857028150"/>
              </p:ext>
            </p:extLst>
          </p:nvPr>
        </p:nvGraphicFramePr>
        <p:xfrm>
          <a:off x="296254" y="1589935"/>
          <a:ext cx="9334855" cy="4452832"/>
        </p:xfrm>
        <a:graphic>
          <a:graphicData uri="http://schemas.openxmlformats.org/drawingml/2006/table">
            <a:tbl>
              <a:tblPr firstRow="1" bandRow="1">
                <a:tableStyleId>{9D7B26C5-4107-4FEC-AEDC-1716B250A1EF}</a:tableStyleId>
              </a:tblPr>
              <a:tblGrid>
                <a:gridCol w="1216350">
                  <a:extLst>
                    <a:ext uri="{9D8B030D-6E8A-4147-A177-3AD203B41FA5}">
                      <a16:colId xmlns:a16="http://schemas.microsoft.com/office/drawing/2014/main" val="2304772102"/>
                    </a:ext>
                  </a:extLst>
                </a:gridCol>
                <a:gridCol w="1427148">
                  <a:extLst>
                    <a:ext uri="{9D8B030D-6E8A-4147-A177-3AD203B41FA5}">
                      <a16:colId xmlns:a16="http://schemas.microsoft.com/office/drawing/2014/main" val="578060227"/>
                    </a:ext>
                  </a:extLst>
                </a:gridCol>
                <a:gridCol w="1162228">
                  <a:extLst>
                    <a:ext uri="{9D8B030D-6E8A-4147-A177-3AD203B41FA5}">
                      <a16:colId xmlns:a16="http://schemas.microsoft.com/office/drawing/2014/main" val="1432127478"/>
                    </a:ext>
                  </a:extLst>
                </a:gridCol>
                <a:gridCol w="1729257">
                  <a:extLst>
                    <a:ext uri="{9D8B030D-6E8A-4147-A177-3AD203B41FA5}">
                      <a16:colId xmlns:a16="http://schemas.microsoft.com/office/drawing/2014/main" val="85341405"/>
                    </a:ext>
                  </a:extLst>
                </a:gridCol>
                <a:gridCol w="1048127">
                  <a:extLst>
                    <a:ext uri="{9D8B030D-6E8A-4147-A177-3AD203B41FA5}">
                      <a16:colId xmlns:a16="http://schemas.microsoft.com/office/drawing/2014/main" val="1976736315"/>
                    </a:ext>
                  </a:extLst>
                </a:gridCol>
                <a:gridCol w="1008403">
                  <a:extLst>
                    <a:ext uri="{9D8B030D-6E8A-4147-A177-3AD203B41FA5}">
                      <a16:colId xmlns:a16="http://schemas.microsoft.com/office/drawing/2014/main" val="221986056"/>
                    </a:ext>
                  </a:extLst>
                </a:gridCol>
                <a:gridCol w="752030">
                  <a:extLst>
                    <a:ext uri="{9D8B030D-6E8A-4147-A177-3AD203B41FA5}">
                      <a16:colId xmlns:a16="http://schemas.microsoft.com/office/drawing/2014/main" val="805295446"/>
                    </a:ext>
                  </a:extLst>
                </a:gridCol>
                <a:gridCol w="991312">
                  <a:extLst>
                    <a:ext uri="{9D8B030D-6E8A-4147-A177-3AD203B41FA5}">
                      <a16:colId xmlns:a16="http://schemas.microsoft.com/office/drawing/2014/main" val="1411003464"/>
                    </a:ext>
                  </a:extLst>
                </a:gridCol>
              </a:tblGrid>
              <a:tr h="825420">
                <a:tc>
                  <a:txBody>
                    <a:bodyPr/>
                    <a:lstStyle/>
                    <a:p>
                      <a:pPr algn="ctr" rtl="0" fontAlgn="b"/>
                      <a:r>
                        <a:rPr lang="en-US" sz="1100" b="1" u="none" strike="noStrike" dirty="0">
                          <a:solidFill>
                            <a:schemeClr val="tx1">
                              <a:lumMod val="95000"/>
                              <a:lumOff val="5000"/>
                            </a:schemeClr>
                          </a:solidFill>
                          <a:effectLst/>
                        </a:rPr>
                        <a:t>District</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rtl="0" fontAlgn="b"/>
                      <a:r>
                        <a:rPr lang="en-US" sz="1100" b="1" u="none" strike="noStrike" dirty="0">
                          <a:solidFill>
                            <a:schemeClr val="tx1">
                              <a:lumMod val="95000"/>
                              <a:lumOff val="5000"/>
                            </a:schemeClr>
                          </a:solidFill>
                          <a:effectLst/>
                        </a:rPr>
                        <a:t>Median Town HHI </a:t>
                      </a:r>
                    </a:p>
                    <a:p>
                      <a:pPr algn="ctr" rtl="0" fontAlgn="b"/>
                      <a:r>
                        <a:rPr lang="en-US" sz="1100" b="1" u="none" strike="noStrike" dirty="0">
                          <a:solidFill>
                            <a:schemeClr val="tx1">
                              <a:lumMod val="95000"/>
                              <a:lumOff val="5000"/>
                            </a:schemeClr>
                          </a:solidFill>
                          <a:effectLst/>
                        </a:rPr>
                        <a:t>(ACS*, 2015-2019)</a:t>
                      </a:r>
                      <a:endParaRPr lang="en-US" sz="1100" b="1" i="0" u="none" strike="noStrike" dirty="0">
                        <a:solidFill>
                          <a:schemeClr val="tx1">
                            <a:lumMod val="95000"/>
                            <a:lumOff val="5000"/>
                          </a:schemeClr>
                        </a:solidFill>
                        <a:effectLst/>
                        <a:latin typeface="Calibri" panose="020F0502020204030204" pitchFamily="34" charset="0"/>
                      </a:endParaRPr>
                    </a:p>
                  </a:txBody>
                  <a:tcPr marL="0" marR="0" marT="0" marB="0" anchor="ctr"/>
                </a:tc>
                <a:tc>
                  <a:txBody>
                    <a:bodyPr/>
                    <a:lstStyle/>
                    <a:p>
                      <a:pPr algn="ctr" fontAlgn="b"/>
                      <a:r>
                        <a:rPr lang="en-US" sz="1100" b="1" u="none" strike="noStrike" dirty="0">
                          <a:solidFill>
                            <a:schemeClr val="tx1">
                              <a:lumMod val="95000"/>
                              <a:lumOff val="5000"/>
                            </a:schemeClr>
                          </a:solidFill>
                          <a:effectLst/>
                        </a:rPr>
                        <a:t>Town population (2019)</a:t>
                      </a:r>
                      <a:endParaRPr lang="en-US" sz="1100" b="1" i="0" u="none" strike="noStrike" dirty="0">
                        <a:solidFill>
                          <a:schemeClr val="tx1">
                            <a:lumMod val="95000"/>
                            <a:lumOff val="5000"/>
                          </a:schemeClr>
                        </a:solidFill>
                        <a:effectLst/>
                        <a:latin typeface="Calibri" panose="020F0502020204030204" pitchFamily="34" charset="0"/>
                      </a:endParaRPr>
                    </a:p>
                  </a:txBody>
                  <a:tcPr marL="0" marR="0" marT="0" marB="0" anchor="ctr"/>
                </a:tc>
                <a:tc>
                  <a:txBody>
                    <a:bodyPr/>
                    <a:lstStyle/>
                    <a:p>
                      <a:pPr algn="ctr" rtl="0" fontAlgn="b"/>
                      <a:r>
                        <a:rPr lang="en-US" sz="1100" b="1" u="none" strike="noStrike" dirty="0">
                          <a:solidFill>
                            <a:schemeClr val="tx1">
                              <a:lumMod val="95000"/>
                              <a:lumOff val="5000"/>
                            </a:schemeClr>
                          </a:solidFill>
                          <a:effectLst/>
                        </a:rPr>
                        <a:t>Equalized valuation for </a:t>
                      </a:r>
                    </a:p>
                    <a:p>
                      <a:pPr algn="ctr" rtl="0" fontAlgn="b"/>
                      <a:r>
                        <a:rPr lang="en-US" sz="1100" b="1" u="none" strike="noStrike" dirty="0">
                          <a:solidFill>
                            <a:schemeClr val="tx1">
                              <a:lumMod val="95000"/>
                              <a:lumOff val="5000"/>
                            </a:schemeClr>
                          </a:solidFill>
                          <a:effectLst/>
                        </a:rPr>
                        <a:t>local tax (FY2022)</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rtl="0" fontAlgn="b"/>
                      <a:r>
                        <a:rPr lang="en-US" sz="1100" b="1" u="none" strike="noStrike" dirty="0">
                          <a:solidFill>
                            <a:schemeClr val="tx1">
                              <a:lumMod val="95000"/>
                              <a:lumOff val="5000"/>
                            </a:schemeClr>
                          </a:solidFill>
                          <a:effectLst/>
                        </a:rPr>
                        <a:t>Equalized Value Per Pupil (EVPP)</a:t>
                      </a:r>
                    </a:p>
                    <a:p>
                      <a:pPr algn="ctr" rtl="0" fontAlgn="b"/>
                      <a:r>
                        <a:rPr lang="en-US" sz="1100" b="1" u="none" strike="noStrike" dirty="0">
                          <a:solidFill>
                            <a:schemeClr val="tx1">
                              <a:lumMod val="95000"/>
                              <a:lumOff val="5000"/>
                            </a:schemeClr>
                          </a:solidFill>
                          <a:effectLst/>
                        </a:rPr>
                        <a:t>(FY2022)*</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rtl="0" fontAlgn="b"/>
                      <a:r>
                        <a:rPr lang="en-US" sz="1100" b="1" u="none" strike="noStrike" dirty="0">
                          <a:solidFill>
                            <a:schemeClr val="tx1">
                              <a:lumMod val="95000"/>
                              <a:lumOff val="5000"/>
                            </a:schemeClr>
                          </a:solidFill>
                          <a:effectLst/>
                        </a:rPr>
                        <a:t>Local Education Tax Rate</a:t>
                      </a:r>
                    </a:p>
                    <a:p>
                      <a:pPr algn="ctr" rtl="0" fontAlgn="b"/>
                      <a:r>
                        <a:rPr lang="en-US" sz="1100" b="1" u="none" strike="noStrike" dirty="0">
                          <a:solidFill>
                            <a:schemeClr val="tx1">
                              <a:lumMod val="95000"/>
                              <a:lumOff val="5000"/>
                            </a:schemeClr>
                          </a:solidFill>
                          <a:effectLst/>
                        </a:rPr>
                        <a:t>(2021)</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rtl="0" fontAlgn="b"/>
                      <a:r>
                        <a:rPr lang="en-US" sz="1100" b="1" u="none" strike="noStrike" dirty="0">
                          <a:solidFill>
                            <a:schemeClr val="tx1">
                              <a:lumMod val="95000"/>
                              <a:lumOff val="5000"/>
                            </a:schemeClr>
                          </a:solidFill>
                          <a:effectLst/>
                        </a:rPr>
                        <a:t>Total Tax Rate</a:t>
                      </a:r>
                    </a:p>
                    <a:p>
                      <a:pPr algn="ctr" rtl="0" fontAlgn="b"/>
                      <a:r>
                        <a:rPr lang="en-US" sz="1100" b="1" u="none" strike="noStrike" dirty="0">
                          <a:solidFill>
                            <a:schemeClr val="tx1">
                              <a:lumMod val="95000"/>
                              <a:lumOff val="5000"/>
                            </a:schemeClr>
                          </a:solidFill>
                          <a:effectLst/>
                        </a:rPr>
                        <a:t>(2021)</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rtl="0" fontAlgn="b"/>
                      <a:r>
                        <a:rPr lang="en-US" sz="1100" b="1" u="none" strike="noStrike" dirty="0">
                          <a:solidFill>
                            <a:schemeClr val="tx1">
                              <a:lumMod val="95000"/>
                              <a:lumOff val="5000"/>
                            </a:schemeClr>
                          </a:solidFill>
                          <a:effectLst/>
                        </a:rPr>
                        <a:t>% local education</a:t>
                      </a:r>
                    </a:p>
                    <a:p>
                      <a:pPr algn="ctr" rtl="0" fontAlgn="b"/>
                      <a:r>
                        <a:rPr lang="en-US" sz="1100" b="1" u="none" strike="noStrike" dirty="0">
                          <a:solidFill>
                            <a:schemeClr val="tx1">
                              <a:lumMod val="95000"/>
                              <a:lumOff val="5000"/>
                            </a:schemeClr>
                          </a:solidFill>
                          <a:effectLst/>
                        </a:rPr>
                        <a:t>(2021)</a:t>
                      </a:r>
                      <a:endParaRPr lang="en-US" sz="1100" b="1" i="0" u="none" strike="noStrike" dirty="0">
                        <a:solidFill>
                          <a:schemeClr val="tx1">
                            <a:lumMod val="95000"/>
                            <a:lumOff val="5000"/>
                          </a:schemeClr>
                        </a:solidFill>
                        <a:effectLst/>
                        <a:latin typeface="Calibri  "/>
                      </a:endParaRPr>
                    </a:p>
                  </a:txBody>
                  <a:tcPr marL="0" marR="0" marT="0" marB="0" anchor="ctr"/>
                </a:tc>
                <a:extLst>
                  <a:ext uri="{0D108BD9-81ED-4DB2-BD59-A6C34878D82A}">
                    <a16:rowId xmlns:a16="http://schemas.microsoft.com/office/drawing/2014/main" val="651518570"/>
                  </a:ext>
                </a:extLst>
              </a:tr>
              <a:tr h="198763">
                <a:tc>
                  <a:txBody>
                    <a:bodyPr/>
                    <a:lstStyle/>
                    <a:p>
                      <a:pPr algn="l" rtl="0" fontAlgn="t"/>
                      <a:r>
                        <a:rPr lang="en-US" sz="1100" b="0" u="none" strike="noStrike" dirty="0">
                          <a:solidFill>
                            <a:srgbClr val="000000"/>
                          </a:solidFill>
                          <a:effectLst/>
                        </a:rPr>
                        <a:t> Andover</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 $                 77,283.00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2372</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398,479,177.98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1,335,682.00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dirty="0">
                          <a:effectLst/>
                        </a:rPr>
                        <a:t>9.88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16.68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59.2%</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4275314527"/>
                  </a:ext>
                </a:extLst>
              </a:tr>
              <a:tr h="198763">
                <a:tc>
                  <a:txBody>
                    <a:bodyPr/>
                    <a:lstStyle/>
                    <a:p>
                      <a:pPr algn="l" rtl="0" fontAlgn="t"/>
                      <a:r>
                        <a:rPr lang="en-US" sz="1100" b="0" u="none" strike="noStrike" dirty="0">
                          <a:solidFill>
                            <a:srgbClr val="000000"/>
                          </a:solidFill>
                          <a:effectLst/>
                        </a:rPr>
                        <a:t> Ashland</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 $                 46,184.00 </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2099</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387,010,889.08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1,708,576.00*</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dirty="0">
                          <a:effectLst/>
                        </a:rPr>
                        <a:t>9.30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18.04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51.6%</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2489783450"/>
                  </a:ext>
                </a:extLst>
              </a:tr>
              <a:tr h="198763">
                <a:tc>
                  <a:txBody>
                    <a:bodyPr/>
                    <a:lstStyle/>
                    <a:p>
                      <a:pPr algn="l" rtl="0" fontAlgn="ctr"/>
                      <a:r>
                        <a:rPr lang="en-US" sz="1100" b="0" u="none" strike="noStrike" dirty="0">
                          <a:solidFill>
                            <a:srgbClr val="000000"/>
                          </a:solidFill>
                          <a:effectLst/>
                        </a:rPr>
                        <a:t> Bartlett</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 $                 54,688.00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b="0" u="none" strike="noStrike" dirty="0">
                          <a:solidFill>
                            <a:srgbClr val="000000"/>
                          </a:solidFill>
                          <a:effectLst/>
                        </a:rPr>
                        <a:t>2837</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1,758,884,640.06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6,512,299.00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2.74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5.87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46.7%</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2324718638"/>
                  </a:ext>
                </a:extLst>
              </a:tr>
              <a:tr h="198763">
                <a:tc>
                  <a:txBody>
                    <a:bodyPr/>
                    <a:lstStyle/>
                    <a:p>
                      <a:pPr algn="l" rtl="0" fontAlgn="t"/>
                      <a:r>
                        <a:rPr lang="en-US" sz="1100" b="0" u="none" strike="noStrike" dirty="0">
                          <a:solidFill>
                            <a:srgbClr val="000000"/>
                          </a:solidFill>
                          <a:effectLst/>
                        </a:rPr>
                        <a:t> Campton</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 $                 85,000.00 </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a:solidFill>
                            <a:srgbClr val="000000"/>
                          </a:solidFill>
                          <a:effectLst/>
                        </a:rPr>
                        <a:t>3291</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683,490,641.47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1,616,838.00*</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10.10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16.31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61.9%</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965579408"/>
                  </a:ext>
                </a:extLst>
              </a:tr>
              <a:tr h="198763">
                <a:tc>
                  <a:txBody>
                    <a:bodyPr/>
                    <a:lstStyle/>
                    <a:p>
                      <a:pPr algn="l" rtl="0" fontAlgn="t"/>
                      <a:r>
                        <a:rPr lang="en-US" sz="1100" b="0" u="none" strike="noStrike" dirty="0">
                          <a:solidFill>
                            <a:srgbClr val="000000"/>
                          </a:solidFill>
                          <a:effectLst/>
                        </a:rPr>
                        <a:t> Candia</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 $              118,698.00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dirty="0">
                          <a:solidFill>
                            <a:srgbClr val="000000"/>
                          </a:solidFill>
                          <a:effectLst/>
                        </a:rPr>
                        <a:t>3936</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675,473,166.98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1,533,773.00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9.99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15.19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65.8%</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2605316474"/>
                  </a:ext>
                </a:extLst>
              </a:tr>
              <a:tr h="248441">
                <a:tc>
                  <a:txBody>
                    <a:bodyPr/>
                    <a:lstStyle/>
                    <a:p>
                      <a:pPr algn="l" rtl="0" fontAlgn="t"/>
                      <a:r>
                        <a:rPr lang="en-US" sz="1100" b="0" u="none" strike="noStrike" dirty="0">
                          <a:solidFill>
                            <a:srgbClr val="000000"/>
                          </a:solidFill>
                          <a:effectLst/>
                        </a:rPr>
                        <a:t> Chesterfield</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 $                 95,466.00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dirty="0">
                          <a:solidFill>
                            <a:srgbClr val="000000"/>
                          </a:solidFill>
                          <a:effectLst/>
                        </a:rPr>
                        <a:t>3585</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724,786,968.82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1,710,781.00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8.13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16.26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50.0%</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704777336"/>
                  </a:ext>
                </a:extLst>
              </a:tr>
              <a:tr h="198763">
                <a:tc>
                  <a:txBody>
                    <a:bodyPr/>
                    <a:lstStyle/>
                    <a:p>
                      <a:pPr algn="l" rtl="0" fontAlgn="t"/>
                      <a:r>
                        <a:rPr lang="en-US" sz="1100" b="0" u="none" strike="noStrike" dirty="0">
                          <a:solidFill>
                            <a:srgbClr val="000000"/>
                          </a:solidFill>
                          <a:effectLst/>
                        </a:rPr>
                        <a:t> Chichester</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 $                 95,398.00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2630</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437,719,902.74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1,503,923.00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9.94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17.37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57.2%</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1800321173"/>
                  </a:ext>
                </a:extLst>
              </a:tr>
              <a:tr h="198763">
                <a:tc>
                  <a:txBody>
                    <a:bodyPr/>
                    <a:lstStyle/>
                    <a:p>
                      <a:pPr algn="l" rtl="0" fontAlgn="t"/>
                      <a:r>
                        <a:rPr lang="en-US" sz="1100" b="0" u="none" strike="noStrike" dirty="0">
                          <a:solidFill>
                            <a:srgbClr val="000000"/>
                          </a:solidFill>
                          <a:effectLst/>
                        </a:rPr>
                        <a:t> Dunbarton</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 $              121,500.00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dirty="0">
                          <a:solidFill>
                            <a:srgbClr val="000000"/>
                          </a:solidFill>
                          <a:effectLst/>
                        </a:rPr>
                        <a:t>2827</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522,283,548.66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1,108,338.00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11.39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17.90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63.6%</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2961430891"/>
                  </a:ext>
                </a:extLst>
              </a:tr>
              <a:tr h="198763">
                <a:tc>
                  <a:txBody>
                    <a:bodyPr/>
                    <a:lstStyle/>
                    <a:p>
                      <a:pPr algn="l" rtl="0" fontAlgn="t"/>
                      <a:r>
                        <a:rPr lang="en-US" sz="1100" b="0" u="none" strike="noStrike" dirty="0">
                          <a:solidFill>
                            <a:srgbClr val="000000"/>
                          </a:solidFill>
                          <a:effectLst/>
                        </a:rPr>
                        <a:t> Grantham</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 $              108,571.00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dirty="0">
                          <a:solidFill>
                            <a:srgbClr val="000000"/>
                          </a:solidFill>
                          <a:effectLst/>
                        </a:rPr>
                        <a:t>2945</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706,458,099.65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1,520,855.00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dirty="0">
                          <a:effectLst/>
                        </a:rPr>
                        <a:t>10.35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a:effectLst/>
                        </a:rPr>
                        <a:t>17.62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58.7%</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3546919869"/>
                  </a:ext>
                </a:extLst>
              </a:tr>
              <a:tr h="198763">
                <a:tc>
                  <a:txBody>
                    <a:bodyPr/>
                    <a:lstStyle/>
                    <a:p>
                      <a:pPr algn="l" rtl="0" fontAlgn="t"/>
                      <a:r>
                        <a:rPr lang="en-US" sz="1100" b="0" u="none" strike="noStrike" dirty="0">
                          <a:solidFill>
                            <a:srgbClr val="000000"/>
                          </a:solidFill>
                          <a:effectLst/>
                        </a:rPr>
                        <a:t> Hampton Falls</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 $                 85,549.00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a:solidFill>
                            <a:srgbClr val="000000"/>
                          </a:solidFill>
                          <a:effectLst/>
                        </a:rPr>
                        <a:t>2428</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662,884,049.06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2,190,841.00*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10.89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15.86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68.7%</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100772763"/>
                  </a:ext>
                </a:extLst>
              </a:tr>
              <a:tr h="198763">
                <a:tc>
                  <a:txBody>
                    <a:bodyPr/>
                    <a:lstStyle/>
                    <a:p>
                      <a:pPr algn="l" rtl="0" fontAlgn="t"/>
                      <a:r>
                        <a:rPr lang="en-US" sz="1100" b="1" u="none" strike="noStrike" dirty="0">
                          <a:solidFill>
                            <a:srgbClr val="000000"/>
                          </a:solidFill>
                          <a:effectLst/>
                        </a:rPr>
                        <a:t> Lyme</a:t>
                      </a:r>
                      <a:endParaRPr lang="en-US" sz="1100" b="1" i="0" u="none" strike="noStrike" dirty="0">
                        <a:solidFill>
                          <a:srgbClr val="000000"/>
                        </a:solidFill>
                        <a:effectLst/>
                        <a:latin typeface="Calibri  "/>
                      </a:endParaRPr>
                    </a:p>
                  </a:txBody>
                  <a:tcPr marL="0" marR="0" marT="0" marB="0" anchor="ctr"/>
                </a:tc>
                <a:tc>
                  <a:txBody>
                    <a:bodyPr/>
                    <a:lstStyle/>
                    <a:p>
                      <a:pPr algn="ctr" fontAlgn="b"/>
                      <a:r>
                        <a:rPr lang="en-US" sz="1100" b="1" u="none" strike="noStrike">
                          <a:solidFill>
                            <a:srgbClr val="000000"/>
                          </a:solidFill>
                          <a:effectLst/>
                        </a:rPr>
                        <a:t> $              112,625.00 </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1" u="none" strike="noStrike" dirty="0">
                          <a:solidFill>
                            <a:srgbClr val="000000"/>
                          </a:solidFill>
                          <a:effectLst/>
                        </a:rPr>
                        <a:t>1729</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1" u="none" strike="noStrike" dirty="0">
                          <a:solidFill>
                            <a:srgbClr val="000000"/>
                          </a:solidFill>
                          <a:effectLst/>
                        </a:rPr>
                        <a:t> $              462,523,293.94 </a:t>
                      </a:r>
                      <a:endParaRPr lang="en-US" sz="1100" b="1" i="0" u="none" strike="noStrike" dirty="0">
                        <a:solidFill>
                          <a:srgbClr val="000000"/>
                        </a:solidFill>
                        <a:effectLst/>
                        <a:latin typeface="Calibri  "/>
                      </a:endParaRPr>
                    </a:p>
                  </a:txBody>
                  <a:tcPr marL="0" marR="0" marT="0" marB="0" anchor="ctr"/>
                </a:tc>
                <a:tc>
                  <a:txBody>
                    <a:bodyPr/>
                    <a:lstStyle/>
                    <a:p>
                      <a:pPr algn="l" fontAlgn="b"/>
                      <a:r>
                        <a:rPr lang="en-US" sz="1100" b="1" u="none" strike="noStrike" dirty="0">
                          <a:solidFill>
                            <a:srgbClr val="000000"/>
                          </a:solidFill>
                          <a:effectLst/>
                        </a:rPr>
                        <a:t> $   1,603,659.00 </a:t>
                      </a:r>
                      <a:endParaRPr lang="en-US" sz="1100" b="1" i="0" u="none" strike="noStrike" dirty="0">
                        <a:solidFill>
                          <a:srgbClr val="000000"/>
                        </a:solidFill>
                        <a:effectLst/>
                        <a:latin typeface="Calibri  "/>
                      </a:endParaRPr>
                    </a:p>
                  </a:txBody>
                  <a:tcPr marL="9525" marR="9525" marT="9525" marB="0" anchor="ctr"/>
                </a:tc>
                <a:tc>
                  <a:txBody>
                    <a:bodyPr/>
                    <a:lstStyle/>
                    <a:p>
                      <a:pPr algn="ctr" fontAlgn="b"/>
                      <a:r>
                        <a:rPr lang="en-US" sz="1100" b="1" u="none" strike="noStrike">
                          <a:effectLst/>
                        </a:rPr>
                        <a:t>13.24 </a:t>
                      </a:r>
                      <a:endParaRPr lang="en-US" sz="1100" b="1" i="0" u="none" strike="noStrike">
                        <a:effectLst/>
                        <a:latin typeface="Calibri  "/>
                      </a:endParaRPr>
                    </a:p>
                  </a:txBody>
                  <a:tcPr marL="9525" marR="9525" marT="9525" marB="0" anchor="ctr"/>
                </a:tc>
                <a:tc>
                  <a:txBody>
                    <a:bodyPr/>
                    <a:lstStyle/>
                    <a:p>
                      <a:pPr algn="ctr" fontAlgn="b"/>
                      <a:r>
                        <a:rPr lang="en-US" sz="1100" b="1" u="none" strike="noStrike">
                          <a:effectLst/>
                        </a:rPr>
                        <a:t>21.21 </a:t>
                      </a:r>
                      <a:endParaRPr lang="en-US" sz="1100" b="1" i="0" u="none" strike="noStrike">
                        <a:effectLst/>
                        <a:latin typeface="Calibri  "/>
                      </a:endParaRPr>
                    </a:p>
                  </a:txBody>
                  <a:tcPr marL="9525" marR="9525" marT="9525" marB="0" anchor="ctr"/>
                </a:tc>
                <a:tc>
                  <a:txBody>
                    <a:bodyPr/>
                    <a:lstStyle/>
                    <a:p>
                      <a:pPr algn="ctr" fontAlgn="b"/>
                      <a:r>
                        <a:rPr lang="en-US" sz="1100" b="1" u="none" strike="noStrike" dirty="0">
                          <a:effectLst/>
                        </a:rPr>
                        <a:t>62.4%</a:t>
                      </a:r>
                      <a:endParaRPr lang="en-US" sz="1100" b="1" i="0" u="none" strike="noStrike" dirty="0">
                        <a:effectLst/>
                        <a:latin typeface="Calibri  "/>
                      </a:endParaRPr>
                    </a:p>
                  </a:txBody>
                  <a:tcPr marL="9525" marR="9525" marT="9525" marB="0" anchor="ctr"/>
                </a:tc>
                <a:extLst>
                  <a:ext uri="{0D108BD9-81ED-4DB2-BD59-A6C34878D82A}">
                    <a16:rowId xmlns:a16="http://schemas.microsoft.com/office/drawing/2014/main" val="214412750"/>
                  </a:ext>
                </a:extLst>
              </a:tr>
              <a:tr h="198763">
                <a:tc>
                  <a:txBody>
                    <a:bodyPr/>
                    <a:lstStyle/>
                    <a:p>
                      <a:pPr algn="l" rtl="0" fontAlgn="b"/>
                      <a:r>
                        <a:rPr lang="en-US" sz="1100" b="0" u="none" strike="noStrike" dirty="0">
                          <a:solidFill>
                            <a:srgbClr val="000000"/>
                          </a:solidFill>
                          <a:effectLst/>
                        </a:rPr>
                        <a:t> Marlborough</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 $                 71,023.00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2143</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229,804,665.30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911,385.00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13.97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23.52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59.4%</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1696035350"/>
                  </a:ext>
                </a:extLst>
              </a:tr>
              <a:tr h="198763">
                <a:tc>
                  <a:txBody>
                    <a:bodyPr/>
                    <a:lstStyle/>
                    <a:p>
                      <a:pPr algn="l" rtl="0" fontAlgn="t"/>
                      <a:r>
                        <a:rPr lang="en-US" sz="1100" b="0" u="none" strike="noStrike" dirty="0">
                          <a:solidFill>
                            <a:srgbClr val="000000"/>
                          </a:solidFill>
                          <a:effectLst/>
                        </a:rPr>
                        <a:t> Mont Vernon</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 $              120,125.00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dirty="0">
                          <a:solidFill>
                            <a:srgbClr val="000000"/>
                          </a:solidFill>
                          <a:effectLst/>
                        </a:rPr>
                        <a:t>2576</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458,709,921.85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1,129,381.00*</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13.55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19.97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67.9%</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243295056"/>
                  </a:ext>
                </a:extLst>
              </a:tr>
              <a:tr h="198763">
                <a:tc>
                  <a:txBody>
                    <a:bodyPr/>
                    <a:lstStyle/>
                    <a:p>
                      <a:pPr algn="l" rtl="0" fontAlgn="t"/>
                      <a:r>
                        <a:rPr lang="en-US" sz="1100" b="0" u="none" strike="noStrike" dirty="0">
                          <a:solidFill>
                            <a:srgbClr val="000000"/>
                          </a:solidFill>
                          <a:effectLst/>
                        </a:rPr>
                        <a:t> Plainfield</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 $                 85,313.00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2443</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421,520,919.46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1,454,166.00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12.02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19.45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61.8%</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3747818779"/>
                  </a:ext>
                </a:extLst>
              </a:tr>
              <a:tr h="198763">
                <a:tc>
                  <a:txBody>
                    <a:bodyPr/>
                    <a:lstStyle/>
                    <a:p>
                      <a:pPr algn="l" rtl="0" fontAlgn="t"/>
                      <a:r>
                        <a:rPr lang="en-US" sz="1100" b="0" u="none" strike="noStrike" dirty="0">
                          <a:solidFill>
                            <a:srgbClr val="000000"/>
                          </a:solidFill>
                          <a:effectLst/>
                        </a:rPr>
                        <a:t> Rollinsford</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 $                 75,682.00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t"/>
                      <a:r>
                        <a:rPr lang="en-US" sz="1100" b="0" u="none" strike="noStrike" dirty="0">
                          <a:solidFill>
                            <a:srgbClr val="000000"/>
                          </a:solidFill>
                          <a:effectLst/>
                        </a:rPr>
                        <a:t>2567</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399,032,580.53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1,432,841.00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10.71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17.88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59.9%</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1575857300"/>
                  </a:ext>
                </a:extLst>
              </a:tr>
              <a:tr h="198763">
                <a:tc>
                  <a:txBody>
                    <a:bodyPr/>
                    <a:lstStyle/>
                    <a:p>
                      <a:pPr algn="l" rtl="0" fontAlgn="t"/>
                      <a:r>
                        <a:rPr lang="en-US" sz="1100" b="0" u="none" strike="noStrike" dirty="0">
                          <a:solidFill>
                            <a:srgbClr val="000000"/>
                          </a:solidFill>
                          <a:effectLst/>
                        </a:rPr>
                        <a:t> Tamworth</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 $                 51,354.00 </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2918</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579,098,117.04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1,939,030.00 </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a:effectLst/>
                        </a:rPr>
                        <a:t>9.07 </a:t>
                      </a:r>
                      <a:endParaRPr lang="en-US" sz="1100" b="0" i="0" u="none" strike="noStrike">
                        <a:effectLst/>
                        <a:latin typeface="Calibri  "/>
                      </a:endParaRPr>
                    </a:p>
                  </a:txBody>
                  <a:tcPr marL="9525" marR="9525" marT="9525" marB="0" anchor="ctr"/>
                </a:tc>
                <a:tc>
                  <a:txBody>
                    <a:bodyPr/>
                    <a:lstStyle/>
                    <a:p>
                      <a:pPr algn="ctr" fontAlgn="b"/>
                      <a:r>
                        <a:rPr lang="en-US" sz="1100" b="0" u="none" strike="noStrike">
                          <a:effectLst/>
                        </a:rPr>
                        <a:t>15.30 </a:t>
                      </a:r>
                      <a:endParaRPr lang="en-US" sz="1100" b="0" i="0" u="none" strike="noStrike">
                        <a:effectLst/>
                        <a:latin typeface="Calibri  "/>
                      </a:endParaRPr>
                    </a:p>
                  </a:txBody>
                  <a:tcPr marL="9525" marR="9525" marT="9525" marB="0" anchor="ctr"/>
                </a:tc>
                <a:tc>
                  <a:txBody>
                    <a:bodyPr/>
                    <a:lstStyle/>
                    <a:p>
                      <a:pPr algn="ctr" fontAlgn="b"/>
                      <a:r>
                        <a:rPr lang="en-US" sz="1100" b="0" u="none" strike="noStrike" dirty="0">
                          <a:effectLst/>
                        </a:rPr>
                        <a:t>59.3%</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1500128873"/>
                  </a:ext>
                </a:extLst>
              </a:tr>
              <a:tr h="198763">
                <a:tc>
                  <a:txBody>
                    <a:bodyPr/>
                    <a:lstStyle/>
                    <a:p>
                      <a:pPr algn="l" rtl="0" fontAlgn="t"/>
                      <a:r>
                        <a:rPr lang="en-US" sz="1100" b="0" u="none" strike="noStrike" dirty="0">
                          <a:solidFill>
                            <a:srgbClr val="000000"/>
                          </a:solidFill>
                          <a:effectLst/>
                        </a:rPr>
                        <a:t> Thornton</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 $                 67,054.00 </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u="none" strike="noStrike" dirty="0">
                          <a:solidFill>
                            <a:srgbClr val="000000"/>
                          </a:solidFill>
                          <a:effectLst/>
                        </a:rPr>
                        <a:t>2611</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 $              558,294,809.73 </a:t>
                      </a:r>
                      <a:endParaRPr lang="en-US" sz="1100" b="0" i="0" u="none" strike="noStrike" dirty="0">
                        <a:solidFill>
                          <a:srgbClr val="000000"/>
                        </a:solidFill>
                        <a:effectLst/>
                        <a:latin typeface="Calibri  "/>
                      </a:endParaRPr>
                    </a:p>
                  </a:txBody>
                  <a:tcPr marL="0" marR="0" marT="0" marB="0" anchor="ctr"/>
                </a:tc>
                <a:tc>
                  <a:txBody>
                    <a:bodyPr/>
                    <a:lstStyle/>
                    <a:p>
                      <a:pPr algn="l" fontAlgn="b"/>
                      <a:r>
                        <a:rPr lang="en-US" sz="1100" b="0" u="none" strike="noStrike" dirty="0">
                          <a:solidFill>
                            <a:srgbClr val="000000"/>
                          </a:solidFill>
                          <a:effectLst/>
                        </a:rPr>
                        <a:t> $   1,902,788.00*</a:t>
                      </a:r>
                      <a:endParaRPr lang="en-US" sz="1100" b="0" i="0" u="none" strike="noStrike" dirty="0">
                        <a:solidFill>
                          <a:srgbClr val="000000"/>
                        </a:solidFill>
                        <a:effectLst/>
                        <a:latin typeface="Calibri  "/>
                      </a:endParaRPr>
                    </a:p>
                  </a:txBody>
                  <a:tcPr marL="9525" marR="9525" marT="9525" marB="0" anchor="ctr"/>
                </a:tc>
                <a:tc>
                  <a:txBody>
                    <a:bodyPr/>
                    <a:lstStyle/>
                    <a:p>
                      <a:pPr algn="ctr" fontAlgn="b"/>
                      <a:r>
                        <a:rPr lang="en-US" sz="1100" b="0" u="none" strike="noStrike" dirty="0">
                          <a:effectLst/>
                        </a:rPr>
                        <a:t>10.27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16.38 </a:t>
                      </a:r>
                      <a:endParaRPr lang="en-US" sz="1100" b="0" i="0" u="none" strike="noStrike" dirty="0">
                        <a:effectLst/>
                        <a:latin typeface="Calibri  "/>
                      </a:endParaRPr>
                    </a:p>
                  </a:txBody>
                  <a:tcPr marL="9525" marR="9525" marT="9525" marB="0" anchor="ctr"/>
                </a:tc>
                <a:tc>
                  <a:txBody>
                    <a:bodyPr/>
                    <a:lstStyle/>
                    <a:p>
                      <a:pPr algn="ctr" fontAlgn="b"/>
                      <a:r>
                        <a:rPr lang="en-US" sz="1100" b="0" u="none" strike="noStrike" dirty="0">
                          <a:effectLst/>
                        </a:rPr>
                        <a:t>62.7%</a:t>
                      </a:r>
                      <a:endParaRPr lang="en-US" sz="1100" b="0" i="0" u="none" strike="noStrike" dirty="0">
                        <a:effectLst/>
                        <a:latin typeface="Calibri  "/>
                      </a:endParaRPr>
                    </a:p>
                  </a:txBody>
                  <a:tcPr marL="9525" marR="9525" marT="9525" marB="0" anchor="ctr"/>
                </a:tc>
                <a:extLst>
                  <a:ext uri="{0D108BD9-81ED-4DB2-BD59-A6C34878D82A}">
                    <a16:rowId xmlns:a16="http://schemas.microsoft.com/office/drawing/2014/main" val="658689696"/>
                  </a:ext>
                </a:extLst>
              </a:tr>
              <a:tr h="198763">
                <a:tc>
                  <a:txBody>
                    <a:bodyPr/>
                    <a:lstStyle/>
                    <a:p>
                      <a:pPr algn="l" rtl="0" fontAlgn="t"/>
                      <a:r>
                        <a:rPr lang="en-US" sz="1100" b="1" u="none" strike="noStrike" dirty="0">
                          <a:solidFill>
                            <a:srgbClr val="000000"/>
                          </a:solidFill>
                          <a:effectLst/>
                        </a:rPr>
                        <a:t> Median</a:t>
                      </a:r>
                      <a:endParaRPr lang="en-US" sz="1100" b="1" i="0" u="none" strike="noStrike" dirty="0">
                        <a:solidFill>
                          <a:srgbClr val="000000"/>
                        </a:solidFill>
                        <a:effectLst/>
                        <a:latin typeface="Calibri  "/>
                      </a:endParaRP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a:solidFill>
                            <a:srgbClr val="000000"/>
                          </a:solidFill>
                          <a:effectLst/>
                          <a:latin typeface="Calibri   "/>
                        </a:rPr>
                        <a:t>$                 85,313.00</a:t>
                      </a:r>
                    </a:p>
                  </a:txBody>
                  <a:tcPr marL="0" marR="0" marT="0" marB="0" anchor="ctr"/>
                </a:tc>
                <a:tc>
                  <a:txBody>
                    <a:bodyPr/>
                    <a:lstStyle/>
                    <a:p>
                      <a:pPr algn="ctr" fontAlgn="b"/>
                      <a:r>
                        <a:rPr lang="en-US" sz="1100" b="1" i="0" u="none" strike="noStrike" dirty="0">
                          <a:solidFill>
                            <a:srgbClr val="000000"/>
                          </a:solidFill>
                          <a:effectLst/>
                          <a:latin typeface="Calibri" panose="020F0502020204030204" pitchFamily="34" charset="0"/>
                        </a:rPr>
                        <a:t>2611</a:t>
                      </a:r>
                    </a:p>
                  </a:txBody>
                  <a:tcPr marL="0" marR="0" marT="0" marB="0" anchor="ctr"/>
                </a:tc>
                <a:tc>
                  <a:txBody>
                    <a:bodyPr/>
                    <a:lstStyle/>
                    <a:p>
                      <a:pPr algn="l" fontAlgn="b"/>
                      <a:r>
                        <a:rPr lang="en-US" sz="1100" b="1" i="0" u="none" strike="noStrike" dirty="0">
                          <a:solidFill>
                            <a:srgbClr val="000000"/>
                          </a:solidFill>
                          <a:effectLst/>
                          <a:latin typeface="Calibri" panose="020F0502020204030204" pitchFamily="34" charset="0"/>
                        </a:rPr>
                        <a:t> $              522,283,548.66</a:t>
                      </a:r>
                    </a:p>
                  </a:txBody>
                  <a:tcPr marL="6350" marR="6350" marT="6350" marB="0" anchor="b"/>
                </a:tc>
                <a:tc>
                  <a:txBody>
                    <a:bodyPr/>
                    <a:lstStyle/>
                    <a:p>
                      <a:pPr algn="l" fontAlgn="b"/>
                      <a:r>
                        <a:rPr lang="en-US" sz="1100" b="1" u="none" strike="noStrike" dirty="0">
                          <a:solidFill>
                            <a:schemeClr val="tx1"/>
                          </a:solidFill>
                          <a:effectLst/>
                        </a:rPr>
                        <a:t> $   1,533,773.00</a:t>
                      </a:r>
                      <a:endParaRPr lang="en-US" sz="1100" b="1" i="0" u="none" strike="noStrike" dirty="0">
                        <a:solidFill>
                          <a:schemeClr val="tx1"/>
                        </a:solidFill>
                        <a:effectLst/>
                        <a:latin typeface="Calibri" panose="020F0502020204030204" pitchFamily="34" charset="0"/>
                      </a:endParaRPr>
                    </a:p>
                  </a:txBody>
                  <a:tcPr marL="0" marR="0" marT="0" marB="0" anchor="b"/>
                </a:tc>
                <a:tc>
                  <a:txBody>
                    <a:bodyPr/>
                    <a:lstStyle/>
                    <a:p>
                      <a:pPr algn="ctr" fontAlgn="b"/>
                      <a:r>
                        <a:rPr lang="en-US" sz="1100" b="1" u="none" strike="noStrike" dirty="0">
                          <a:effectLst/>
                        </a:rPr>
                        <a:t>10.27</a:t>
                      </a:r>
                      <a:endParaRPr lang="en-US" sz="1100" b="1" i="0" u="none" strike="noStrike" dirty="0">
                        <a:effectLst/>
                        <a:latin typeface="Calibri  "/>
                      </a:endParaRPr>
                    </a:p>
                  </a:txBody>
                  <a:tcPr marL="9525" marR="9525" marT="9525" marB="0" anchor="ctr"/>
                </a:tc>
                <a:tc>
                  <a:txBody>
                    <a:bodyPr/>
                    <a:lstStyle/>
                    <a:p>
                      <a:pPr algn="ctr" fontAlgn="b"/>
                      <a:r>
                        <a:rPr lang="en-US" sz="1100" b="1" u="none" strike="noStrike" dirty="0">
                          <a:effectLst/>
                        </a:rPr>
                        <a:t>17.37</a:t>
                      </a:r>
                      <a:endParaRPr lang="en-US" sz="1100" b="1" i="0" u="none" strike="noStrike" dirty="0">
                        <a:effectLst/>
                        <a:latin typeface="Calibri  "/>
                      </a:endParaRPr>
                    </a:p>
                  </a:txBody>
                  <a:tcPr marL="9525" marR="9525" marT="9525" marB="0" anchor="ctr"/>
                </a:tc>
                <a:tc>
                  <a:txBody>
                    <a:bodyPr/>
                    <a:lstStyle/>
                    <a:p>
                      <a:pPr algn="ctr" fontAlgn="b"/>
                      <a:r>
                        <a:rPr lang="en-US" sz="1100" b="1" u="none" strike="noStrike" dirty="0">
                          <a:effectLst/>
                        </a:rPr>
                        <a:t>59.9%</a:t>
                      </a:r>
                      <a:endParaRPr lang="en-US" sz="1100" b="1" i="0" u="none" strike="noStrike" dirty="0">
                        <a:effectLst/>
                        <a:latin typeface="Calibri  "/>
                      </a:endParaRPr>
                    </a:p>
                  </a:txBody>
                  <a:tcPr marL="9525" marR="9525" marT="9525" marB="0" anchor="ctr"/>
                </a:tc>
                <a:extLst>
                  <a:ext uri="{0D108BD9-81ED-4DB2-BD59-A6C34878D82A}">
                    <a16:rowId xmlns:a16="http://schemas.microsoft.com/office/drawing/2014/main" val="4037193165"/>
                  </a:ext>
                </a:extLst>
              </a:tr>
            </a:tbl>
          </a:graphicData>
        </a:graphic>
      </p:graphicFrame>
      <p:sp>
        <p:nvSpPr>
          <p:cNvPr id="4" name="TextBox 3">
            <a:extLst>
              <a:ext uri="{FF2B5EF4-FFF2-40B4-BE49-F238E27FC236}">
                <a16:creationId xmlns:a16="http://schemas.microsoft.com/office/drawing/2014/main" id="{2291E58E-D197-E083-18DE-5FFB180B6DCC}"/>
              </a:ext>
            </a:extLst>
          </p:cNvPr>
          <p:cNvSpPr txBox="1"/>
          <p:nvPr/>
        </p:nvSpPr>
        <p:spPr>
          <a:xfrm>
            <a:off x="9769086" y="2186617"/>
            <a:ext cx="2341548" cy="3754874"/>
          </a:xfrm>
          <a:prstGeom prst="rect">
            <a:avLst/>
          </a:prstGeom>
          <a:noFill/>
        </p:spPr>
        <p:txBody>
          <a:bodyPr wrap="square" rtlCol="0">
            <a:spAutoFit/>
          </a:bodyPr>
          <a:lstStyle/>
          <a:p>
            <a:r>
              <a:rPr lang="en-US" sz="1400" dirty="0"/>
              <a:t>Local education tax comprises ~ 60% of the total tax raised across all the towns on this list. That matches what we would see if I listed all municipalities in the state </a:t>
            </a:r>
          </a:p>
          <a:p>
            <a:endParaRPr lang="en-US" sz="1400" dirty="0"/>
          </a:p>
          <a:p>
            <a:r>
              <a:rPr lang="en-US" sz="1400" dirty="0"/>
              <a:t>The statewide education property tax (SWEPT) is also used to fund schools and typically is assessed at a rate of ~ $2/$1000. </a:t>
            </a:r>
          </a:p>
          <a:p>
            <a:endParaRPr lang="en-US" sz="1400" dirty="0"/>
          </a:p>
          <a:p>
            <a:r>
              <a:rPr lang="en-US" sz="1400" dirty="0"/>
              <a:t>Local education + SWEPT comprises ~ 70% of the total tax raised in each town</a:t>
            </a:r>
          </a:p>
        </p:txBody>
      </p:sp>
      <p:sp>
        <p:nvSpPr>
          <p:cNvPr id="6" name="TextBox 5">
            <a:extLst>
              <a:ext uri="{FF2B5EF4-FFF2-40B4-BE49-F238E27FC236}">
                <a16:creationId xmlns:a16="http://schemas.microsoft.com/office/drawing/2014/main" id="{A119B582-7375-B1FC-4392-E7E80B8F5305}"/>
              </a:ext>
            </a:extLst>
          </p:cNvPr>
          <p:cNvSpPr txBox="1"/>
          <p:nvPr/>
        </p:nvSpPr>
        <p:spPr>
          <a:xfrm>
            <a:off x="8457580" y="6482415"/>
            <a:ext cx="3734420" cy="369332"/>
          </a:xfrm>
          <a:prstGeom prst="rect">
            <a:avLst/>
          </a:prstGeom>
          <a:noFill/>
        </p:spPr>
        <p:txBody>
          <a:bodyPr wrap="none" rtlCol="0">
            <a:spAutoFit/>
          </a:bodyPr>
          <a:lstStyle/>
          <a:p>
            <a:r>
              <a:rPr lang="en-US" dirty="0"/>
              <a:t>Data sources: NH DOE, NH DRA, NHES</a:t>
            </a:r>
          </a:p>
        </p:txBody>
      </p:sp>
      <p:sp>
        <p:nvSpPr>
          <p:cNvPr id="5" name="TextBox 4">
            <a:extLst>
              <a:ext uri="{FF2B5EF4-FFF2-40B4-BE49-F238E27FC236}">
                <a16:creationId xmlns:a16="http://schemas.microsoft.com/office/drawing/2014/main" id="{6600AA60-FD12-152C-F8B0-E99311C40562}"/>
              </a:ext>
            </a:extLst>
          </p:cNvPr>
          <p:cNvSpPr txBox="1"/>
          <p:nvPr/>
        </p:nvSpPr>
        <p:spPr>
          <a:xfrm>
            <a:off x="210796" y="6042767"/>
            <a:ext cx="9420313" cy="461665"/>
          </a:xfrm>
          <a:prstGeom prst="rect">
            <a:avLst/>
          </a:prstGeom>
          <a:noFill/>
        </p:spPr>
        <p:txBody>
          <a:bodyPr wrap="square" rtlCol="0">
            <a:spAutoFit/>
          </a:bodyPr>
          <a:lstStyle/>
          <a:p>
            <a:r>
              <a:rPr lang="en-US" sz="1200" dirty="0"/>
              <a:t>* Schools that use the cooperative model compute EVPP as Assessed Value/ADM in the K-8 school only (i.e., HS pupil numbers aren’t included in the denominator).. </a:t>
            </a:r>
          </a:p>
        </p:txBody>
      </p:sp>
    </p:spTree>
    <p:extLst>
      <p:ext uri="{BB962C8B-B14F-4D97-AF65-F5344CB8AC3E}">
        <p14:creationId xmlns:p14="http://schemas.microsoft.com/office/powerpoint/2010/main" val="550844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DED93-B8A9-0172-8F4C-50226A9F2DC2}"/>
              </a:ext>
            </a:extLst>
          </p:cNvPr>
          <p:cNvSpPr>
            <a:spLocks noGrp="1"/>
          </p:cNvSpPr>
          <p:nvPr>
            <p:ph type="title"/>
          </p:nvPr>
        </p:nvSpPr>
        <p:spPr>
          <a:xfrm>
            <a:off x="368416" y="188956"/>
            <a:ext cx="10515600" cy="1325563"/>
          </a:xfrm>
        </p:spPr>
        <p:txBody>
          <a:bodyPr>
            <a:normAutofit/>
          </a:bodyPr>
          <a:lstStyle/>
          <a:p>
            <a:r>
              <a:rPr lang="en-US" sz="3200" dirty="0"/>
              <a:t>We can further subdivide this list into a peer group by assigning schools that are “like Lyme” socioeconomically</a:t>
            </a:r>
          </a:p>
        </p:txBody>
      </p:sp>
      <p:graphicFrame>
        <p:nvGraphicFramePr>
          <p:cNvPr id="4" name="Table 7">
            <a:extLst>
              <a:ext uri="{FF2B5EF4-FFF2-40B4-BE49-F238E27FC236}">
                <a16:creationId xmlns:a16="http://schemas.microsoft.com/office/drawing/2014/main" id="{B7245FAD-390A-3955-E4D0-0C1B52B22D43}"/>
              </a:ext>
            </a:extLst>
          </p:cNvPr>
          <p:cNvGraphicFramePr>
            <a:graphicFrameLocks/>
          </p:cNvGraphicFramePr>
          <p:nvPr>
            <p:extLst>
              <p:ext uri="{D42A27DB-BD31-4B8C-83A1-F6EECF244321}">
                <p14:modId xmlns:p14="http://schemas.microsoft.com/office/powerpoint/2010/main" val="3022120775"/>
              </p:ext>
            </p:extLst>
          </p:nvPr>
        </p:nvGraphicFramePr>
        <p:xfrm>
          <a:off x="368416" y="1917089"/>
          <a:ext cx="7441359" cy="4209679"/>
        </p:xfrm>
        <a:graphic>
          <a:graphicData uri="http://schemas.openxmlformats.org/drawingml/2006/table">
            <a:tbl>
              <a:tblPr firstRow="1" bandRow="1">
                <a:tableStyleId>{9D7B26C5-4107-4FEC-AEDC-1716B250A1EF}</a:tableStyleId>
              </a:tblPr>
              <a:tblGrid>
                <a:gridCol w="1014808">
                  <a:extLst>
                    <a:ext uri="{9D8B030D-6E8A-4147-A177-3AD203B41FA5}">
                      <a16:colId xmlns:a16="http://schemas.microsoft.com/office/drawing/2014/main" val="2304772102"/>
                    </a:ext>
                  </a:extLst>
                </a:gridCol>
                <a:gridCol w="2183431">
                  <a:extLst>
                    <a:ext uri="{9D8B030D-6E8A-4147-A177-3AD203B41FA5}">
                      <a16:colId xmlns:a16="http://schemas.microsoft.com/office/drawing/2014/main" val="578060227"/>
                    </a:ext>
                  </a:extLst>
                </a:gridCol>
                <a:gridCol w="992097">
                  <a:extLst>
                    <a:ext uri="{9D8B030D-6E8A-4147-A177-3AD203B41FA5}">
                      <a16:colId xmlns:a16="http://schemas.microsoft.com/office/drawing/2014/main" val="1432127478"/>
                    </a:ext>
                  </a:extLst>
                </a:gridCol>
                <a:gridCol w="587626">
                  <a:extLst>
                    <a:ext uri="{9D8B030D-6E8A-4147-A177-3AD203B41FA5}">
                      <a16:colId xmlns:a16="http://schemas.microsoft.com/office/drawing/2014/main" val="3847935807"/>
                    </a:ext>
                  </a:extLst>
                </a:gridCol>
                <a:gridCol w="1427093">
                  <a:extLst>
                    <a:ext uri="{9D8B030D-6E8A-4147-A177-3AD203B41FA5}">
                      <a16:colId xmlns:a16="http://schemas.microsoft.com/office/drawing/2014/main" val="2580591779"/>
                    </a:ext>
                  </a:extLst>
                </a:gridCol>
                <a:gridCol w="1236304">
                  <a:extLst>
                    <a:ext uri="{9D8B030D-6E8A-4147-A177-3AD203B41FA5}">
                      <a16:colId xmlns:a16="http://schemas.microsoft.com/office/drawing/2014/main" val="1695272720"/>
                    </a:ext>
                  </a:extLst>
                </a:gridCol>
              </a:tblGrid>
              <a:tr h="518211">
                <a:tc>
                  <a:txBody>
                    <a:bodyPr/>
                    <a:lstStyle/>
                    <a:p>
                      <a:pPr algn="ctr" rtl="0" fontAlgn="b"/>
                      <a:r>
                        <a:rPr lang="en-US" sz="1100" b="1" u="none" strike="noStrike" dirty="0">
                          <a:solidFill>
                            <a:schemeClr val="tx1">
                              <a:lumMod val="95000"/>
                              <a:lumOff val="5000"/>
                            </a:schemeClr>
                          </a:solidFill>
                          <a:effectLst/>
                        </a:rPr>
                        <a:t>District</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l" rtl="0" fontAlgn="b"/>
                      <a:r>
                        <a:rPr lang="en-US" sz="1100" b="1" u="none" strike="noStrike" dirty="0">
                          <a:solidFill>
                            <a:schemeClr val="tx1">
                              <a:lumMod val="95000"/>
                              <a:lumOff val="5000"/>
                            </a:schemeClr>
                          </a:solidFill>
                          <a:effectLst/>
                        </a:rPr>
                        <a:t> K-8 School Name</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fontAlgn="b"/>
                      <a:r>
                        <a:rPr lang="en-US" sz="1100" b="1" u="none" strike="noStrike" dirty="0">
                          <a:solidFill>
                            <a:schemeClr val="tx1">
                              <a:lumMod val="95000"/>
                              <a:lumOff val="5000"/>
                            </a:schemeClr>
                          </a:solidFill>
                          <a:effectLst/>
                        </a:rPr>
                        <a:t>School operated</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fontAlgn="b"/>
                      <a:r>
                        <a:rPr lang="en-US" sz="1100" b="1" u="none" strike="noStrike" dirty="0">
                          <a:solidFill>
                            <a:schemeClr val="tx1">
                              <a:lumMod val="95000"/>
                              <a:lumOff val="5000"/>
                            </a:schemeClr>
                          </a:solidFill>
                          <a:effectLst/>
                        </a:rPr>
                        <a:t>ADM  (FY2022)</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rtl="0" fontAlgn="b"/>
                      <a:r>
                        <a:rPr lang="en-US" sz="1100" b="1" u="none" strike="noStrike" dirty="0">
                          <a:solidFill>
                            <a:schemeClr val="tx1">
                              <a:lumMod val="95000"/>
                              <a:lumOff val="5000"/>
                            </a:schemeClr>
                          </a:solidFill>
                          <a:effectLst/>
                        </a:rPr>
                        <a:t>Median Town HHI (ACS, 2015-2019)</a:t>
                      </a:r>
                      <a:endParaRPr lang="en-US" sz="1100" b="1" i="0" u="none" strike="noStrike" dirty="0">
                        <a:solidFill>
                          <a:schemeClr val="tx1">
                            <a:lumMod val="95000"/>
                            <a:lumOff val="5000"/>
                          </a:schemeClr>
                        </a:solidFill>
                        <a:effectLst/>
                        <a:latin typeface="Calibri   "/>
                      </a:endParaRPr>
                    </a:p>
                  </a:txBody>
                  <a:tcPr marL="0" marR="0" marT="0" marB="0" anchor="ctr"/>
                </a:tc>
                <a:tc>
                  <a:txBody>
                    <a:bodyPr/>
                    <a:lstStyle/>
                    <a:p>
                      <a:pPr algn="ctr" fontAlgn="b"/>
                      <a:r>
                        <a:rPr lang="en-US" sz="1100" b="1" u="none" strike="noStrike" dirty="0">
                          <a:solidFill>
                            <a:schemeClr val="tx1">
                              <a:lumMod val="95000"/>
                              <a:lumOff val="5000"/>
                            </a:schemeClr>
                          </a:solidFill>
                          <a:effectLst/>
                        </a:rPr>
                        <a:t>% students economically disadvantaged (F/R)</a:t>
                      </a:r>
                      <a:endParaRPr lang="en-US" sz="1100" b="1" i="0" u="none" strike="noStrike" dirty="0">
                        <a:solidFill>
                          <a:schemeClr val="tx1">
                            <a:lumMod val="95000"/>
                            <a:lumOff val="5000"/>
                          </a:schemeClr>
                        </a:solidFill>
                        <a:effectLst/>
                        <a:latin typeface="Calibri   "/>
                      </a:endParaRPr>
                    </a:p>
                  </a:txBody>
                  <a:tcPr marL="0" marR="0" marT="0" marB="0" anchor="ctr"/>
                </a:tc>
                <a:extLst>
                  <a:ext uri="{0D108BD9-81ED-4DB2-BD59-A6C34878D82A}">
                    <a16:rowId xmlns:a16="http://schemas.microsoft.com/office/drawing/2014/main" val="651518570"/>
                  </a:ext>
                </a:extLst>
              </a:tr>
              <a:tr h="207284">
                <a:tc>
                  <a:txBody>
                    <a:bodyPr/>
                    <a:lstStyle/>
                    <a:p>
                      <a:pPr algn="l" rtl="0" fontAlgn="t"/>
                      <a:r>
                        <a:rPr lang="en-US" sz="1100" b="0" u="none" strike="noStrike" dirty="0">
                          <a:solidFill>
                            <a:srgbClr val="000000"/>
                          </a:solidFill>
                          <a:effectLst/>
                        </a:rPr>
                        <a:t>Hampton Falls</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l" rtl="0" fontAlgn="t"/>
                      <a:r>
                        <a:rPr lang="en-US" sz="1100" b="0" u="none" strike="noStrike" dirty="0">
                          <a:solidFill>
                            <a:srgbClr val="000000"/>
                          </a:solidFill>
                          <a:effectLst/>
                        </a:rPr>
                        <a:t>Lincoln Akerman School</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182</a:t>
                      </a:r>
                      <a:endParaRPr lang="en-US" sz="1100" b="0" i="0" u="none" strike="noStrike" dirty="0">
                        <a:solidFill>
                          <a:srgbClr val="000000"/>
                        </a:solidFill>
                        <a:effectLst/>
                        <a:latin typeface="Calibri   "/>
                      </a:endParaRPr>
                    </a:p>
                  </a:txBody>
                  <a:tcPr marL="0" marR="0" marT="0" marB="0">
                    <a:solidFill>
                      <a:srgbClr val="FFC000"/>
                    </a:solidFill>
                  </a:tcPr>
                </a:tc>
                <a:tc>
                  <a:txBody>
                    <a:bodyPr/>
                    <a:lstStyle/>
                    <a:p>
                      <a:pPr algn="ctr" fontAlgn="b"/>
                      <a:r>
                        <a:rPr lang="en-US" sz="1100" b="0" u="none" strike="noStrike" dirty="0">
                          <a:solidFill>
                            <a:srgbClr val="000000"/>
                          </a:solidFill>
                          <a:effectLst/>
                        </a:rPr>
                        <a:t> $                 85,549.00 </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0.55</a:t>
                      </a:r>
                      <a:endParaRPr lang="en-US" sz="1100" b="0" i="0" u="none" strike="noStrike" dirty="0">
                        <a:solidFill>
                          <a:srgbClr val="000000"/>
                        </a:solidFill>
                        <a:effectLst/>
                        <a:latin typeface="Calibri   "/>
                      </a:endParaRPr>
                    </a:p>
                  </a:txBody>
                  <a:tcPr marL="0" marR="0" marT="0" marB="0" anchor="ctr">
                    <a:solidFill>
                      <a:srgbClr val="FFC000"/>
                    </a:solidFill>
                  </a:tcPr>
                </a:tc>
                <a:extLst>
                  <a:ext uri="{0D108BD9-81ED-4DB2-BD59-A6C34878D82A}">
                    <a16:rowId xmlns:a16="http://schemas.microsoft.com/office/drawing/2014/main" val="4275314527"/>
                  </a:ext>
                </a:extLst>
              </a:tr>
              <a:tr h="207284">
                <a:tc>
                  <a:txBody>
                    <a:bodyPr/>
                    <a:lstStyle/>
                    <a:p>
                      <a:pPr algn="l" rtl="0" fontAlgn="t"/>
                      <a:r>
                        <a:rPr lang="en-US" sz="1100" b="0" u="none" strike="noStrike" dirty="0">
                          <a:solidFill>
                            <a:srgbClr val="000000"/>
                          </a:solidFill>
                          <a:effectLst/>
                        </a:rPr>
                        <a:t>Dunbarton</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l" rtl="0" fontAlgn="t"/>
                      <a:r>
                        <a:rPr lang="en-US" sz="1100" b="0" u="none" strike="noStrike" dirty="0">
                          <a:solidFill>
                            <a:srgbClr val="000000"/>
                          </a:solidFill>
                          <a:effectLst/>
                        </a:rPr>
                        <a:t>Dunbarton Elementary School</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K-6</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236</a:t>
                      </a:r>
                      <a:endParaRPr lang="en-US" sz="1100" b="0" i="0" u="none" strike="noStrike" dirty="0">
                        <a:solidFill>
                          <a:srgbClr val="000000"/>
                        </a:solidFill>
                        <a:effectLst/>
                        <a:latin typeface="Calibri   "/>
                      </a:endParaRPr>
                    </a:p>
                  </a:txBody>
                  <a:tcPr marL="0" marR="0" marT="0" marB="0">
                    <a:solidFill>
                      <a:srgbClr val="FFC000"/>
                    </a:solidFill>
                  </a:tcPr>
                </a:tc>
                <a:tc>
                  <a:txBody>
                    <a:bodyPr/>
                    <a:lstStyle/>
                    <a:p>
                      <a:pPr algn="ctr" rtl="0" fontAlgn="t"/>
                      <a:r>
                        <a:rPr lang="en-US" sz="1100" b="0" u="none" strike="noStrike" dirty="0">
                          <a:solidFill>
                            <a:srgbClr val="000000"/>
                          </a:solidFill>
                          <a:effectLst/>
                        </a:rPr>
                        <a:t> $              121,500.00 </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3.81</a:t>
                      </a:r>
                      <a:endParaRPr lang="en-US" sz="1100" b="0" i="0" u="none" strike="noStrike" dirty="0">
                        <a:solidFill>
                          <a:srgbClr val="000000"/>
                        </a:solidFill>
                        <a:effectLst/>
                        <a:latin typeface="Calibri   "/>
                      </a:endParaRPr>
                    </a:p>
                  </a:txBody>
                  <a:tcPr marL="0" marR="0" marT="0" marB="0" anchor="ctr">
                    <a:solidFill>
                      <a:srgbClr val="FFC000"/>
                    </a:solidFill>
                  </a:tcPr>
                </a:tc>
                <a:extLst>
                  <a:ext uri="{0D108BD9-81ED-4DB2-BD59-A6C34878D82A}">
                    <a16:rowId xmlns:a16="http://schemas.microsoft.com/office/drawing/2014/main" val="2489783450"/>
                  </a:ext>
                </a:extLst>
              </a:tr>
              <a:tr h="207284">
                <a:tc>
                  <a:txBody>
                    <a:bodyPr/>
                    <a:lstStyle/>
                    <a:p>
                      <a:pPr algn="l" rtl="0" fontAlgn="t"/>
                      <a:r>
                        <a:rPr lang="en-US" sz="1100" b="0" u="none" strike="noStrike" dirty="0">
                          <a:solidFill>
                            <a:srgbClr val="000000"/>
                          </a:solidFill>
                          <a:effectLst/>
                        </a:rPr>
                        <a:t>Plainfield</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l" rtl="0" fontAlgn="t"/>
                      <a:r>
                        <a:rPr lang="en-US" sz="1100" b="0" u="none" strike="noStrike" dirty="0">
                          <a:solidFill>
                            <a:srgbClr val="000000"/>
                          </a:solidFill>
                          <a:effectLst/>
                        </a:rPr>
                        <a:t>Plainfield Elementary School</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213</a:t>
                      </a:r>
                      <a:endParaRPr lang="en-US" sz="1100" b="0" i="0" u="none" strike="noStrike" dirty="0">
                        <a:solidFill>
                          <a:srgbClr val="000000"/>
                        </a:solidFill>
                        <a:effectLst/>
                        <a:latin typeface="Calibri   "/>
                      </a:endParaRPr>
                    </a:p>
                  </a:txBody>
                  <a:tcPr marL="0" marR="0" marT="0" marB="0">
                    <a:solidFill>
                      <a:srgbClr val="FFC000"/>
                    </a:solidFill>
                  </a:tcPr>
                </a:tc>
                <a:tc>
                  <a:txBody>
                    <a:bodyPr/>
                    <a:lstStyle/>
                    <a:p>
                      <a:pPr algn="ctr" fontAlgn="b"/>
                      <a:r>
                        <a:rPr lang="en-US" sz="1100" b="0" u="none" strike="noStrike" dirty="0">
                          <a:solidFill>
                            <a:srgbClr val="000000"/>
                          </a:solidFill>
                          <a:effectLst/>
                        </a:rPr>
                        <a:t> $                 85,313.00 </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4.23</a:t>
                      </a:r>
                      <a:endParaRPr lang="en-US" sz="1100" b="0" i="0" u="none" strike="noStrike" dirty="0">
                        <a:solidFill>
                          <a:srgbClr val="000000"/>
                        </a:solidFill>
                        <a:effectLst/>
                        <a:latin typeface="Calibri   "/>
                      </a:endParaRPr>
                    </a:p>
                  </a:txBody>
                  <a:tcPr marL="0" marR="0" marT="0" marB="0" anchor="ctr">
                    <a:solidFill>
                      <a:srgbClr val="FFC000"/>
                    </a:solidFill>
                  </a:tcPr>
                </a:tc>
                <a:extLst>
                  <a:ext uri="{0D108BD9-81ED-4DB2-BD59-A6C34878D82A}">
                    <a16:rowId xmlns:a16="http://schemas.microsoft.com/office/drawing/2014/main" val="2324718638"/>
                  </a:ext>
                </a:extLst>
              </a:tr>
              <a:tr h="207284">
                <a:tc>
                  <a:txBody>
                    <a:bodyPr/>
                    <a:lstStyle/>
                    <a:p>
                      <a:pPr algn="l" rtl="0" fontAlgn="t"/>
                      <a:r>
                        <a:rPr lang="en-US" sz="1100" b="0" u="none" strike="noStrike" dirty="0">
                          <a:solidFill>
                            <a:srgbClr val="000000"/>
                          </a:solidFill>
                          <a:effectLst/>
                        </a:rPr>
                        <a:t>Grantham</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l" rtl="0" fontAlgn="t"/>
                      <a:r>
                        <a:rPr lang="en-US" sz="1100" b="0" u="none" strike="noStrike" dirty="0">
                          <a:solidFill>
                            <a:srgbClr val="000000"/>
                          </a:solidFill>
                          <a:effectLst/>
                        </a:rPr>
                        <a:t>Grantham Village School</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PK-6</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276</a:t>
                      </a:r>
                      <a:endParaRPr lang="en-US" sz="1100" b="0" i="0" u="none" strike="noStrike" dirty="0">
                        <a:solidFill>
                          <a:srgbClr val="000000"/>
                        </a:solidFill>
                        <a:effectLst/>
                        <a:latin typeface="Calibri   "/>
                      </a:endParaRPr>
                    </a:p>
                  </a:txBody>
                  <a:tcPr marL="0" marR="0" marT="0" marB="0">
                    <a:solidFill>
                      <a:srgbClr val="FFC000"/>
                    </a:solidFill>
                  </a:tcPr>
                </a:tc>
                <a:tc>
                  <a:txBody>
                    <a:bodyPr/>
                    <a:lstStyle/>
                    <a:p>
                      <a:pPr algn="ctr" rtl="0" fontAlgn="t"/>
                      <a:r>
                        <a:rPr lang="en-US" sz="1100" b="0" u="none" strike="noStrike" dirty="0">
                          <a:solidFill>
                            <a:srgbClr val="000000"/>
                          </a:solidFill>
                          <a:effectLst/>
                        </a:rPr>
                        <a:t> $              108,571.00 </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4.35</a:t>
                      </a:r>
                      <a:endParaRPr lang="en-US" sz="1100" b="0" i="0" u="none" strike="noStrike" dirty="0">
                        <a:solidFill>
                          <a:srgbClr val="000000"/>
                        </a:solidFill>
                        <a:effectLst/>
                        <a:latin typeface="Calibri   "/>
                      </a:endParaRPr>
                    </a:p>
                  </a:txBody>
                  <a:tcPr marL="0" marR="0" marT="0" marB="0" anchor="ctr">
                    <a:solidFill>
                      <a:srgbClr val="FFC000"/>
                    </a:solidFill>
                  </a:tcPr>
                </a:tc>
                <a:extLst>
                  <a:ext uri="{0D108BD9-81ED-4DB2-BD59-A6C34878D82A}">
                    <a16:rowId xmlns:a16="http://schemas.microsoft.com/office/drawing/2014/main" val="965579408"/>
                  </a:ext>
                </a:extLst>
              </a:tr>
              <a:tr h="207284">
                <a:tc>
                  <a:txBody>
                    <a:bodyPr/>
                    <a:lstStyle/>
                    <a:p>
                      <a:pPr algn="l" rtl="0" fontAlgn="t"/>
                      <a:r>
                        <a:rPr lang="en-US" sz="1100" b="0" u="none" strike="noStrike" dirty="0">
                          <a:solidFill>
                            <a:srgbClr val="000000"/>
                          </a:solidFill>
                          <a:effectLst/>
                        </a:rPr>
                        <a:t>Mont Vernon</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l" rtl="0" fontAlgn="t"/>
                      <a:r>
                        <a:rPr lang="en-US" sz="1100" b="0" u="none" strike="noStrike" dirty="0">
                          <a:solidFill>
                            <a:srgbClr val="000000"/>
                          </a:solidFill>
                          <a:effectLst/>
                        </a:rPr>
                        <a:t>Mont Vernon Village School</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K-6</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216</a:t>
                      </a:r>
                      <a:endParaRPr lang="en-US" sz="1100" b="0" i="0" u="none" strike="noStrike" dirty="0">
                        <a:solidFill>
                          <a:srgbClr val="000000"/>
                        </a:solidFill>
                        <a:effectLst/>
                        <a:latin typeface="Calibri   "/>
                      </a:endParaRPr>
                    </a:p>
                  </a:txBody>
                  <a:tcPr marL="0" marR="0" marT="0" marB="0">
                    <a:solidFill>
                      <a:srgbClr val="FFC000"/>
                    </a:solidFill>
                  </a:tcPr>
                </a:tc>
                <a:tc>
                  <a:txBody>
                    <a:bodyPr/>
                    <a:lstStyle/>
                    <a:p>
                      <a:pPr algn="ctr" rtl="0" fontAlgn="t"/>
                      <a:r>
                        <a:rPr lang="en-US" sz="1100" b="0" u="none" strike="noStrike" dirty="0">
                          <a:solidFill>
                            <a:srgbClr val="000000"/>
                          </a:solidFill>
                          <a:effectLst/>
                        </a:rPr>
                        <a:t> $              120,125.00 </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4.63</a:t>
                      </a:r>
                      <a:endParaRPr lang="en-US" sz="1100" b="0" i="0" u="none" strike="noStrike" dirty="0">
                        <a:solidFill>
                          <a:srgbClr val="000000"/>
                        </a:solidFill>
                        <a:effectLst/>
                        <a:latin typeface="Calibri   "/>
                      </a:endParaRPr>
                    </a:p>
                  </a:txBody>
                  <a:tcPr marL="0" marR="0" marT="0" marB="0" anchor="ctr">
                    <a:solidFill>
                      <a:srgbClr val="FFC000"/>
                    </a:solidFill>
                  </a:tcPr>
                </a:tc>
                <a:extLst>
                  <a:ext uri="{0D108BD9-81ED-4DB2-BD59-A6C34878D82A}">
                    <a16:rowId xmlns:a16="http://schemas.microsoft.com/office/drawing/2014/main" val="2605316474"/>
                  </a:ext>
                </a:extLst>
              </a:tr>
              <a:tr h="207284">
                <a:tc>
                  <a:txBody>
                    <a:bodyPr/>
                    <a:lstStyle/>
                    <a:p>
                      <a:pPr algn="l" rtl="0" fontAlgn="t"/>
                      <a:r>
                        <a:rPr lang="en-US" sz="1100" b="1" u="none" strike="noStrike" dirty="0">
                          <a:solidFill>
                            <a:srgbClr val="000000"/>
                          </a:solidFill>
                          <a:effectLst/>
                        </a:rPr>
                        <a:t>Lyme</a:t>
                      </a:r>
                      <a:endParaRPr lang="en-US" sz="1100" b="1" i="0" u="none" strike="noStrike" dirty="0">
                        <a:solidFill>
                          <a:srgbClr val="000000"/>
                        </a:solidFill>
                        <a:effectLst/>
                        <a:latin typeface="Calibri   "/>
                      </a:endParaRPr>
                    </a:p>
                  </a:txBody>
                  <a:tcPr marL="0" marR="0" marT="0" marB="0" anchor="ctr">
                    <a:solidFill>
                      <a:srgbClr val="FFC000"/>
                    </a:solidFill>
                  </a:tcPr>
                </a:tc>
                <a:tc>
                  <a:txBody>
                    <a:bodyPr/>
                    <a:lstStyle/>
                    <a:p>
                      <a:pPr algn="l" rtl="0" fontAlgn="t"/>
                      <a:r>
                        <a:rPr lang="en-US" sz="1100" b="1" u="none" strike="noStrike" dirty="0">
                          <a:solidFill>
                            <a:srgbClr val="000000"/>
                          </a:solidFill>
                          <a:effectLst/>
                        </a:rPr>
                        <a:t>Lyme Elementary School</a:t>
                      </a:r>
                      <a:endParaRPr lang="en-US" sz="1100" b="1"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1" u="none" strike="noStrike" dirty="0">
                          <a:solidFill>
                            <a:srgbClr val="000000"/>
                          </a:solidFill>
                          <a:effectLst/>
                        </a:rPr>
                        <a:t>K-8</a:t>
                      </a:r>
                      <a:endParaRPr lang="en-US" sz="1100" b="1"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1" u="none" strike="noStrike" dirty="0">
                          <a:solidFill>
                            <a:srgbClr val="000000"/>
                          </a:solidFill>
                          <a:effectLst/>
                        </a:rPr>
                        <a:t>198</a:t>
                      </a:r>
                      <a:endParaRPr lang="en-US" sz="1100" b="1" i="0" u="none" strike="noStrike" dirty="0">
                        <a:solidFill>
                          <a:srgbClr val="000000"/>
                        </a:solidFill>
                        <a:effectLst/>
                        <a:latin typeface="Calibri   "/>
                      </a:endParaRPr>
                    </a:p>
                  </a:txBody>
                  <a:tcPr marL="0" marR="0" marT="0" marB="0">
                    <a:solidFill>
                      <a:srgbClr val="FFC000"/>
                    </a:solidFill>
                  </a:tcPr>
                </a:tc>
                <a:tc>
                  <a:txBody>
                    <a:bodyPr/>
                    <a:lstStyle/>
                    <a:p>
                      <a:pPr algn="ctr" fontAlgn="b"/>
                      <a:r>
                        <a:rPr lang="en-US" sz="1100" b="1" u="none" strike="noStrike" dirty="0">
                          <a:solidFill>
                            <a:srgbClr val="000000"/>
                          </a:solidFill>
                          <a:effectLst/>
                        </a:rPr>
                        <a:t> $              112,625.00 </a:t>
                      </a:r>
                      <a:endParaRPr lang="en-US" sz="1100" b="1"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1" u="none" strike="noStrike" dirty="0">
                          <a:solidFill>
                            <a:srgbClr val="000000"/>
                          </a:solidFill>
                          <a:effectLst/>
                        </a:rPr>
                        <a:t>10.10</a:t>
                      </a:r>
                      <a:endParaRPr lang="en-US" sz="1100" b="1" i="0" u="none" strike="noStrike" dirty="0">
                        <a:solidFill>
                          <a:srgbClr val="000000"/>
                        </a:solidFill>
                        <a:effectLst/>
                        <a:latin typeface="Calibri   "/>
                      </a:endParaRPr>
                    </a:p>
                  </a:txBody>
                  <a:tcPr marL="0" marR="0" marT="0" marB="0" anchor="ctr">
                    <a:solidFill>
                      <a:srgbClr val="FFC000"/>
                    </a:solidFill>
                  </a:tcPr>
                </a:tc>
                <a:extLst>
                  <a:ext uri="{0D108BD9-81ED-4DB2-BD59-A6C34878D82A}">
                    <a16:rowId xmlns:a16="http://schemas.microsoft.com/office/drawing/2014/main" val="704777336"/>
                  </a:ext>
                </a:extLst>
              </a:tr>
              <a:tr h="207284">
                <a:tc>
                  <a:txBody>
                    <a:bodyPr/>
                    <a:lstStyle/>
                    <a:p>
                      <a:pPr algn="l" rtl="0" fontAlgn="t"/>
                      <a:r>
                        <a:rPr lang="en-US" sz="1100" b="0" u="none" strike="noStrike" dirty="0">
                          <a:solidFill>
                            <a:srgbClr val="000000"/>
                          </a:solidFill>
                          <a:effectLst/>
                        </a:rPr>
                        <a:t>Chesterfield</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l" rtl="0" fontAlgn="t"/>
                      <a:r>
                        <a:rPr lang="en-US" sz="1100" b="0" u="none" strike="noStrike" dirty="0">
                          <a:solidFill>
                            <a:srgbClr val="000000"/>
                          </a:solidFill>
                          <a:effectLst/>
                        </a:rPr>
                        <a:t>Chesterfield Central School</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273</a:t>
                      </a:r>
                      <a:endParaRPr lang="en-US" sz="1100" b="0" i="0" u="none" strike="noStrike" dirty="0">
                        <a:solidFill>
                          <a:srgbClr val="000000"/>
                        </a:solidFill>
                        <a:effectLst/>
                        <a:latin typeface="Calibri   "/>
                      </a:endParaRPr>
                    </a:p>
                  </a:txBody>
                  <a:tcPr marL="0" marR="0" marT="0" marB="0">
                    <a:solidFill>
                      <a:srgbClr val="FFC000"/>
                    </a:solidFill>
                  </a:tcPr>
                </a:tc>
                <a:tc>
                  <a:txBody>
                    <a:bodyPr/>
                    <a:lstStyle/>
                    <a:p>
                      <a:pPr algn="ctr" rtl="0" fontAlgn="t"/>
                      <a:r>
                        <a:rPr lang="en-US" sz="1100" b="0" u="none" strike="noStrike" dirty="0">
                          <a:solidFill>
                            <a:srgbClr val="000000"/>
                          </a:solidFill>
                          <a:effectLst/>
                        </a:rPr>
                        <a:t> $                 95,466.00 </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10.62</a:t>
                      </a:r>
                      <a:endParaRPr lang="en-US" sz="1100" b="0" i="0" u="none" strike="noStrike" dirty="0">
                        <a:solidFill>
                          <a:srgbClr val="000000"/>
                        </a:solidFill>
                        <a:effectLst/>
                        <a:latin typeface="Calibri   "/>
                      </a:endParaRPr>
                    </a:p>
                  </a:txBody>
                  <a:tcPr marL="0" marR="0" marT="0" marB="0" anchor="ctr">
                    <a:solidFill>
                      <a:srgbClr val="FFC000"/>
                    </a:solidFill>
                  </a:tcPr>
                </a:tc>
                <a:extLst>
                  <a:ext uri="{0D108BD9-81ED-4DB2-BD59-A6C34878D82A}">
                    <a16:rowId xmlns:a16="http://schemas.microsoft.com/office/drawing/2014/main" val="1800321173"/>
                  </a:ext>
                </a:extLst>
              </a:tr>
              <a:tr h="207284">
                <a:tc>
                  <a:txBody>
                    <a:bodyPr/>
                    <a:lstStyle/>
                    <a:p>
                      <a:pPr algn="l" rtl="0" fontAlgn="t"/>
                      <a:r>
                        <a:rPr lang="en-US" sz="1100" b="0" u="none" strike="noStrike" dirty="0">
                          <a:solidFill>
                            <a:srgbClr val="000000"/>
                          </a:solidFill>
                          <a:effectLst/>
                        </a:rPr>
                        <a:t>Candia</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l" rtl="0" fontAlgn="t"/>
                      <a:r>
                        <a:rPr lang="en-US" sz="1100" b="0" u="none" strike="noStrike" dirty="0">
                          <a:solidFill>
                            <a:srgbClr val="000000"/>
                          </a:solidFill>
                          <a:effectLst/>
                        </a:rPr>
                        <a:t>Henry W. Moore School</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275</a:t>
                      </a:r>
                      <a:endParaRPr lang="en-US" sz="1100" b="0" i="0" u="none" strike="noStrike" dirty="0">
                        <a:solidFill>
                          <a:srgbClr val="000000"/>
                        </a:solidFill>
                        <a:effectLst/>
                        <a:latin typeface="Calibri   "/>
                      </a:endParaRPr>
                    </a:p>
                  </a:txBody>
                  <a:tcPr marL="0" marR="0" marT="0" marB="0">
                    <a:solidFill>
                      <a:srgbClr val="FFC000"/>
                    </a:solidFill>
                  </a:tcPr>
                </a:tc>
                <a:tc>
                  <a:txBody>
                    <a:bodyPr/>
                    <a:lstStyle/>
                    <a:p>
                      <a:pPr algn="ctr" rtl="0" fontAlgn="t"/>
                      <a:r>
                        <a:rPr lang="en-US" sz="1100" b="0" u="none" strike="noStrike" dirty="0">
                          <a:solidFill>
                            <a:srgbClr val="000000"/>
                          </a:solidFill>
                          <a:effectLst/>
                        </a:rPr>
                        <a:t> $              118,698.00 </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13.82</a:t>
                      </a:r>
                      <a:endParaRPr lang="en-US" sz="1100" b="0" i="0" u="none" strike="noStrike" dirty="0">
                        <a:solidFill>
                          <a:srgbClr val="000000"/>
                        </a:solidFill>
                        <a:effectLst/>
                        <a:latin typeface="Calibri   "/>
                      </a:endParaRPr>
                    </a:p>
                  </a:txBody>
                  <a:tcPr marL="0" marR="0" marT="0" marB="0" anchor="ctr">
                    <a:solidFill>
                      <a:srgbClr val="FFC000"/>
                    </a:solidFill>
                  </a:tcPr>
                </a:tc>
                <a:extLst>
                  <a:ext uri="{0D108BD9-81ED-4DB2-BD59-A6C34878D82A}">
                    <a16:rowId xmlns:a16="http://schemas.microsoft.com/office/drawing/2014/main" val="2961430891"/>
                  </a:ext>
                </a:extLst>
              </a:tr>
              <a:tr h="207284">
                <a:tc>
                  <a:txBody>
                    <a:bodyPr/>
                    <a:lstStyle/>
                    <a:p>
                      <a:pPr algn="l" rtl="0" fontAlgn="t"/>
                      <a:r>
                        <a:rPr lang="en-US" sz="1100" b="0" u="none" strike="noStrike">
                          <a:solidFill>
                            <a:srgbClr val="000000"/>
                          </a:solidFill>
                          <a:effectLst/>
                        </a:rPr>
                        <a:t>Chichester</a:t>
                      </a:r>
                      <a:endParaRPr lang="en-US" sz="1100" b="0" i="0" u="none" strike="noStrike">
                        <a:solidFill>
                          <a:srgbClr val="000000"/>
                        </a:solidFill>
                        <a:effectLst/>
                        <a:latin typeface="Calibri   "/>
                      </a:endParaRPr>
                    </a:p>
                  </a:txBody>
                  <a:tcPr marL="0" marR="0" marT="0" marB="0" anchor="ctr"/>
                </a:tc>
                <a:tc>
                  <a:txBody>
                    <a:bodyPr/>
                    <a:lstStyle/>
                    <a:p>
                      <a:pPr algn="l" rtl="0" fontAlgn="t"/>
                      <a:r>
                        <a:rPr lang="en-US" sz="1100" b="0" u="none" strike="noStrike" dirty="0">
                          <a:solidFill>
                            <a:srgbClr val="000000"/>
                          </a:solidFill>
                          <a:effectLst/>
                        </a:rPr>
                        <a:t>Chichester Central School</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199</a:t>
                      </a:r>
                      <a:endParaRPr lang="en-US" sz="1100" b="0" i="0" u="none" strike="noStrike" dirty="0">
                        <a:solidFill>
                          <a:srgbClr val="000000"/>
                        </a:solidFill>
                        <a:effectLst/>
                        <a:latin typeface="Calibri   "/>
                      </a:endParaRPr>
                    </a:p>
                  </a:txBody>
                  <a:tcPr marL="0" marR="0" marT="0" marB="0"/>
                </a:tc>
                <a:tc>
                  <a:txBody>
                    <a:bodyPr/>
                    <a:lstStyle/>
                    <a:p>
                      <a:pPr algn="ctr" fontAlgn="b"/>
                      <a:r>
                        <a:rPr lang="en-US" sz="1100" b="0" u="none" strike="noStrike" dirty="0">
                          <a:solidFill>
                            <a:srgbClr val="000000"/>
                          </a:solidFill>
                          <a:effectLst/>
                        </a:rPr>
                        <a:t> $                 95,398.00 </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14.57</a:t>
                      </a:r>
                      <a:endParaRPr lang="en-US" sz="11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3546919869"/>
                  </a:ext>
                </a:extLst>
              </a:tr>
              <a:tr h="207284">
                <a:tc>
                  <a:txBody>
                    <a:bodyPr/>
                    <a:lstStyle/>
                    <a:p>
                      <a:pPr algn="l" rtl="0" fontAlgn="t"/>
                      <a:r>
                        <a:rPr lang="en-US" sz="1100" b="0" u="none" strike="noStrike">
                          <a:solidFill>
                            <a:srgbClr val="000000"/>
                          </a:solidFill>
                          <a:effectLst/>
                        </a:rPr>
                        <a:t>Andover</a:t>
                      </a:r>
                      <a:endParaRPr lang="en-US" sz="1100" b="0" i="0" u="none" strike="noStrike">
                        <a:solidFill>
                          <a:srgbClr val="000000"/>
                        </a:solidFill>
                        <a:effectLst/>
                        <a:latin typeface="Calibri   "/>
                      </a:endParaRPr>
                    </a:p>
                  </a:txBody>
                  <a:tcPr marL="0" marR="0" marT="0" marB="0" anchor="ctr"/>
                </a:tc>
                <a:tc>
                  <a:txBody>
                    <a:bodyPr/>
                    <a:lstStyle/>
                    <a:p>
                      <a:pPr algn="l" rtl="0" fontAlgn="t"/>
                      <a:r>
                        <a:rPr lang="en-US" sz="1100" b="0" u="none" strike="noStrike">
                          <a:solidFill>
                            <a:srgbClr val="000000"/>
                          </a:solidFill>
                          <a:effectLst/>
                        </a:rPr>
                        <a:t>Andover Elementary School</a:t>
                      </a:r>
                      <a:endParaRPr lang="en-US" sz="1100" b="0" i="0" u="none" strike="noStrike">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K-8</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210</a:t>
                      </a:r>
                      <a:endParaRPr lang="en-US" sz="1100" b="0" i="0" u="none" strike="noStrike">
                        <a:solidFill>
                          <a:srgbClr val="000000"/>
                        </a:solidFill>
                        <a:effectLst/>
                        <a:latin typeface="Calibri   "/>
                      </a:endParaRPr>
                    </a:p>
                  </a:txBody>
                  <a:tcPr marL="0" marR="0" marT="0" marB="0"/>
                </a:tc>
                <a:tc>
                  <a:txBody>
                    <a:bodyPr/>
                    <a:lstStyle/>
                    <a:p>
                      <a:pPr algn="ctr" fontAlgn="b"/>
                      <a:r>
                        <a:rPr lang="en-US" sz="1100" b="0" u="none" strike="noStrike" dirty="0">
                          <a:solidFill>
                            <a:srgbClr val="000000"/>
                          </a:solidFill>
                          <a:effectLst/>
                        </a:rPr>
                        <a:t> $                 77,283.00 </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21.90</a:t>
                      </a:r>
                      <a:endParaRPr lang="en-US" sz="11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100772763"/>
                  </a:ext>
                </a:extLst>
              </a:tr>
              <a:tr h="207284">
                <a:tc>
                  <a:txBody>
                    <a:bodyPr/>
                    <a:lstStyle/>
                    <a:p>
                      <a:pPr algn="l" rtl="0" fontAlgn="ctr"/>
                      <a:r>
                        <a:rPr lang="en-US" sz="1100" b="0" u="none" strike="noStrike" dirty="0">
                          <a:solidFill>
                            <a:srgbClr val="000000"/>
                          </a:solidFill>
                          <a:effectLst/>
                        </a:rPr>
                        <a:t>Bartlett</a:t>
                      </a:r>
                      <a:endParaRPr lang="en-US" sz="1100" b="0" i="0" u="none" strike="noStrike" dirty="0">
                        <a:solidFill>
                          <a:srgbClr val="000000"/>
                        </a:solidFill>
                        <a:effectLst/>
                        <a:latin typeface="Calibri   "/>
                      </a:endParaRPr>
                    </a:p>
                  </a:txBody>
                  <a:tcPr marL="0" marR="0" marT="0" marB="0" anchor="ctr"/>
                </a:tc>
                <a:tc>
                  <a:txBody>
                    <a:bodyPr/>
                    <a:lstStyle/>
                    <a:p>
                      <a:pPr algn="l" rtl="0" fontAlgn="ctr"/>
                      <a:r>
                        <a:rPr lang="en-US" sz="1100" b="0" u="none" strike="noStrike">
                          <a:solidFill>
                            <a:srgbClr val="000000"/>
                          </a:solidFill>
                          <a:effectLst/>
                        </a:rPr>
                        <a:t>Josiah Bartlett Elementary School</a:t>
                      </a:r>
                      <a:endParaRPr lang="en-US" sz="1100" b="0" i="0" u="none" strike="noStrike">
                        <a:solidFill>
                          <a:srgbClr val="000000"/>
                        </a:solidFill>
                        <a:effectLst/>
                        <a:latin typeface="Calibri   "/>
                      </a:endParaRPr>
                    </a:p>
                  </a:txBody>
                  <a:tcPr marL="0" marR="0" marT="0" marB="0" anchor="ctr"/>
                </a:tc>
                <a:tc>
                  <a:txBody>
                    <a:bodyPr/>
                    <a:lstStyle/>
                    <a:p>
                      <a:pPr algn="ctr" fontAlgn="ctr"/>
                      <a:r>
                        <a:rPr lang="en-US" sz="1100" b="0" u="none" strike="noStrike">
                          <a:solidFill>
                            <a:srgbClr val="000000"/>
                          </a:solidFill>
                          <a:effectLst/>
                        </a:rPr>
                        <a:t>PK-8</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168</a:t>
                      </a:r>
                      <a:endParaRPr lang="en-US" sz="1100" b="0" i="0" u="none" strike="noStrike" dirty="0">
                        <a:solidFill>
                          <a:srgbClr val="000000"/>
                        </a:solidFill>
                        <a:effectLst/>
                        <a:latin typeface="Calibri   "/>
                      </a:endParaRPr>
                    </a:p>
                  </a:txBody>
                  <a:tcPr marL="0" marR="0" marT="0" marB="0"/>
                </a:tc>
                <a:tc>
                  <a:txBody>
                    <a:bodyPr/>
                    <a:lstStyle/>
                    <a:p>
                      <a:pPr algn="ctr" fontAlgn="b"/>
                      <a:r>
                        <a:rPr lang="en-US" sz="1100" b="0" u="none" strike="noStrike">
                          <a:solidFill>
                            <a:srgbClr val="000000"/>
                          </a:solidFill>
                          <a:effectLst/>
                        </a:rPr>
                        <a:t> $                 54,688.00 </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23.81</a:t>
                      </a:r>
                      <a:endParaRPr lang="en-US" sz="11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214412750"/>
                  </a:ext>
                </a:extLst>
              </a:tr>
              <a:tr h="207284">
                <a:tc>
                  <a:txBody>
                    <a:bodyPr/>
                    <a:lstStyle/>
                    <a:p>
                      <a:pPr algn="l" rtl="0" fontAlgn="t"/>
                      <a:r>
                        <a:rPr lang="en-US" sz="1100" b="0" u="none" strike="noStrike">
                          <a:solidFill>
                            <a:srgbClr val="000000"/>
                          </a:solidFill>
                          <a:effectLst/>
                        </a:rPr>
                        <a:t>Thornton</a:t>
                      </a:r>
                      <a:endParaRPr lang="en-US" sz="1100" b="0" i="0" u="none" strike="noStrike">
                        <a:solidFill>
                          <a:srgbClr val="000000"/>
                        </a:solidFill>
                        <a:effectLst/>
                        <a:latin typeface="Calibri   "/>
                      </a:endParaRPr>
                    </a:p>
                  </a:txBody>
                  <a:tcPr marL="0" marR="0" marT="0" marB="0" anchor="ctr"/>
                </a:tc>
                <a:tc>
                  <a:txBody>
                    <a:bodyPr/>
                    <a:lstStyle/>
                    <a:p>
                      <a:pPr algn="l" rtl="0" fontAlgn="t"/>
                      <a:r>
                        <a:rPr lang="en-US" sz="1100" b="0" u="none" strike="noStrike">
                          <a:solidFill>
                            <a:srgbClr val="000000"/>
                          </a:solidFill>
                          <a:effectLst/>
                        </a:rPr>
                        <a:t>Thornton Central School</a:t>
                      </a:r>
                      <a:endParaRPr lang="en-US" sz="1100" b="0" i="0" u="none" strike="noStrike">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K-8</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189</a:t>
                      </a:r>
                      <a:endParaRPr lang="en-US" sz="1100" b="0" i="0" u="none" strike="noStrike" dirty="0">
                        <a:solidFill>
                          <a:srgbClr val="000000"/>
                        </a:solidFill>
                        <a:effectLst/>
                        <a:latin typeface="Calibri   "/>
                      </a:endParaRPr>
                    </a:p>
                  </a:txBody>
                  <a:tcPr marL="0" marR="0" marT="0" marB="0"/>
                </a:tc>
                <a:tc>
                  <a:txBody>
                    <a:bodyPr/>
                    <a:lstStyle/>
                    <a:p>
                      <a:pPr algn="ctr" fontAlgn="b"/>
                      <a:r>
                        <a:rPr lang="en-US" sz="1100" b="0" u="none" strike="noStrike" dirty="0">
                          <a:solidFill>
                            <a:srgbClr val="000000"/>
                          </a:solidFill>
                          <a:effectLst/>
                        </a:rPr>
                        <a:t> $                 67,054.00 </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24.34</a:t>
                      </a:r>
                      <a:endParaRPr lang="en-US" sz="11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1696035350"/>
                  </a:ext>
                </a:extLst>
              </a:tr>
              <a:tr h="207284">
                <a:tc>
                  <a:txBody>
                    <a:bodyPr/>
                    <a:lstStyle/>
                    <a:p>
                      <a:pPr algn="l" rtl="0" fontAlgn="t"/>
                      <a:r>
                        <a:rPr lang="en-US" sz="1100" b="0" u="none" strike="noStrike">
                          <a:solidFill>
                            <a:srgbClr val="000000"/>
                          </a:solidFill>
                          <a:effectLst/>
                        </a:rPr>
                        <a:t>Rollinsford</a:t>
                      </a:r>
                      <a:endParaRPr lang="en-US" sz="1100" b="0" i="0" u="none" strike="noStrike">
                        <a:solidFill>
                          <a:srgbClr val="000000"/>
                        </a:solidFill>
                        <a:effectLst/>
                        <a:latin typeface="Calibri   "/>
                      </a:endParaRPr>
                    </a:p>
                  </a:txBody>
                  <a:tcPr marL="0" marR="0" marT="0" marB="0" anchor="ctr"/>
                </a:tc>
                <a:tc>
                  <a:txBody>
                    <a:bodyPr/>
                    <a:lstStyle/>
                    <a:p>
                      <a:pPr algn="l" rtl="0" fontAlgn="t"/>
                      <a:r>
                        <a:rPr lang="en-US" sz="1100" b="0" u="none" strike="noStrike">
                          <a:solidFill>
                            <a:srgbClr val="000000"/>
                          </a:solidFill>
                          <a:effectLst/>
                        </a:rPr>
                        <a:t>Rollinsford Grade School</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K-6</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134</a:t>
                      </a:r>
                      <a:endParaRPr lang="en-US" sz="1100" b="0" i="0" u="none" strike="noStrike">
                        <a:solidFill>
                          <a:srgbClr val="000000"/>
                        </a:solidFill>
                        <a:effectLst/>
                        <a:latin typeface="Calibri   "/>
                      </a:endParaRPr>
                    </a:p>
                  </a:txBody>
                  <a:tcPr marL="0" marR="0" marT="0" marB="0"/>
                </a:tc>
                <a:tc>
                  <a:txBody>
                    <a:bodyPr/>
                    <a:lstStyle/>
                    <a:p>
                      <a:pPr algn="ctr" rtl="0" fontAlgn="t"/>
                      <a:r>
                        <a:rPr lang="en-US" sz="1100" b="0" u="none" strike="noStrike" dirty="0">
                          <a:solidFill>
                            <a:srgbClr val="000000"/>
                          </a:solidFill>
                          <a:effectLst/>
                        </a:rPr>
                        <a:t> $                 75,682.00 </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25.37</a:t>
                      </a:r>
                      <a:endParaRPr lang="en-US" sz="11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243295056"/>
                  </a:ext>
                </a:extLst>
              </a:tr>
              <a:tr h="207284">
                <a:tc>
                  <a:txBody>
                    <a:bodyPr/>
                    <a:lstStyle/>
                    <a:p>
                      <a:pPr algn="l" rtl="0" fontAlgn="t"/>
                      <a:r>
                        <a:rPr lang="en-US" sz="1100" b="0" u="none" strike="noStrike">
                          <a:solidFill>
                            <a:srgbClr val="000000"/>
                          </a:solidFill>
                          <a:effectLst/>
                        </a:rPr>
                        <a:t>Campton</a:t>
                      </a:r>
                      <a:endParaRPr lang="en-US" sz="1100" b="0" i="0" u="none" strike="noStrike">
                        <a:solidFill>
                          <a:srgbClr val="000000"/>
                        </a:solidFill>
                        <a:effectLst/>
                        <a:latin typeface="Calibri   "/>
                      </a:endParaRPr>
                    </a:p>
                  </a:txBody>
                  <a:tcPr marL="0" marR="0" marT="0" marB="0" anchor="ctr"/>
                </a:tc>
                <a:tc>
                  <a:txBody>
                    <a:bodyPr/>
                    <a:lstStyle/>
                    <a:p>
                      <a:pPr algn="l" rtl="0" fontAlgn="t"/>
                      <a:r>
                        <a:rPr lang="en-US" sz="1100" b="0" u="none" strike="noStrike">
                          <a:solidFill>
                            <a:srgbClr val="000000"/>
                          </a:solidFill>
                          <a:effectLst/>
                        </a:rPr>
                        <a:t>Campton Elementary School</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a:solidFill>
                            <a:srgbClr val="000000"/>
                          </a:solidFill>
                          <a:effectLst/>
                        </a:rPr>
                        <a:t>PK-8</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318</a:t>
                      </a:r>
                      <a:endParaRPr lang="en-US" sz="1100" b="0" i="0" u="none" strike="noStrike" dirty="0">
                        <a:solidFill>
                          <a:srgbClr val="000000"/>
                        </a:solidFill>
                        <a:effectLst/>
                        <a:latin typeface="Calibri   "/>
                      </a:endParaRPr>
                    </a:p>
                  </a:txBody>
                  <a:tcPr marL="0" marR="0" marT="0" marB="0"/>
                </a:tc>
                <a:tc>
                  <a:txBody>
                    <a:bodyPr/>
                    <a:lstStyle/>
                    <a:p>
                      <a:pPr algn="ctr" rtl="0" fontAlgn="t"/>
                      <a:r>
                        <a:rPr lang="en-US" sz="1100" b="0" u="none" strike="noStrike" dirty="0">
                          <a:solidFill>
                            <a:srgbClr val="000000"/>
                          </a:solidFill>
                          <a:effectLst/>
                        </a:rPr>
                        <a:t> $                 85,000.00 </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26.81</a:t>
                      </a:r>
                      <a:endParaRPr lang="en-US" sz="11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3747818779"/>
                  </a:ext>
                </a:extLst>
              </a:tr>
              <a:tr h="207284">
                <a:tc>
                  <a:txBody>
                    <a:bodyPr/>
                    <a:lstStyle/>
                    <a:p>
                      <a:pPr algn="l" rtl="0" fontAlgn="b"/>
                      <a:r>
                        <a:rPr lang="en-US" sz="1100" b="0" u="none" strike="noStrike">
                          <a:solidFill>
                            <a:srgbClr val="000000"/>
                          </a:solidFill>
                          <a:effectLst/>
                        </a:rPr>
                        <a:t>Marlborough</a:t>
                      </a:r>
                      <a:endParaRPr lang="en-US" sz="1100" b="0" i="0" u="none" strike="noStrike">
                        <a:solidFill>
                          <a:srgbClr val="000000"/>
                        </a:solidFill>
                        <a:effectLst/>
                        <a:latin typeface="Calibri   "/>
                      </a:endParaRPr>
                    </a:p>
                  </a:txBody>
                  <a:tcPr marL="0" marR="0" marT="0" marB="0" anchor="ctr"/>
                </a:tc>
                <a:tc>
                  <a:txBody>
                    <a:bodyPr/>
                    <a:lstStyle/>
                    <a:p>
                      <a:pPr algn="l" fontAlgn="b"/>
                      <a:r>
                        <a:rPr lang="en-US" sz="1100" b="0" u="none" strike="noStrike">
                          <a:solidFill>
                            <a:srgbClr val="000000"/>
                          </a:solidFill>
                          <a:effectLst/>
                        </a:rPr>
                        <a:t>Marlborough Elementary School</a:t>
                      </a:r>
                      <a:endParaRPr lang="en-US" sz="1100" b="0" i="0" u="none" strike="noStrike">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PK-8</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160</a:t>
                      </a:r>
                      <a:endParaRPr lang="en-US" sz="1100" b="0" i="0" u="none" strike="noStrike" dirty="0">
                        <a:solidFill>
                          <a:srgbClr val="000000"/>
                        </a:solidFill>
                        <a:effectLst/>
                        <a:latin typeface="Calibri   "/>
                      </a:endParaRPr>
                    </a:p>
                  </a:txBody>
                  <a:tcPr marL="0" marR="0" marT="0" marB="0"/>
                </a:tc>
                <a:tc>
                  <a:txBody>
                    <a:bodyPr/>
                    <a:lstStyle/>
                    <a:p>
                      <a:pPr algn="ctr" fontAlgn="b"/>
                      <a:r>
                        <a:rPr lang="en-US" sz="1100" b="0" u="none" strike="noStrike" dirty="0">
                          <a:solidFill>
                            <a:srgbClr val="000000"/>
                          </a:solidFill>
                          <a:effectLst/>
                        </a:rPr>
                        <a:t> $                 71,023.00 </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36.88</a:t>
                      </a:r>
                      <a:endParaRPr lang="en-US" sz="11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1575857300"/>
                  </a:ext>
                </a:extLst>
              </a:tr>
              <a:tr h="207284">
                <a:tc>
                  <a:txBody>
                    <a:bodyPr/>
                    <a:lstStyle/>
                    <a:p>
                      <a:pPr algn="l" rtl="0" fontAlgn="t"/>
                      <a:r>
                        <a:rPr lang="en-US" sz="1100" b="0" u="none" strike="noStrike">
                          <a:solidFill>
                            <a:srgbClr val="000000"/>
                          </a:solidFill>
                          <a:effectLst/>
                        </a:rPr>
                        <a:t>Ashland</a:t>
                      </a:r>
                      <a:endParaRPr lang="en-US" sz="1100" b="0" i="0" u="none" strike="noStrike">
                        <a:solidFill>
                          <a:srgbClr val="000000"/>
                        </a:solidFill>
                        <a:effectLst/>
                        <a:latin typeface="Calibri   "/>
                      </a:endParaRPr>
                    </a:p>
                  </a:txBody>
                  <a:tcPr marL="0" marR="0" marT="0" marB="0" anchor="ctr"/>
                </a:tc>
                <a:tc>
                  <a:txBody>
                    <a:bodyPr/>
                    <a:lstStyle/>
                    <a:p>
                      <a:pPr algn="l" rtl="0" fontAlgn="t"/>
                      <a:r>
                        <a:rPr lang="en-US" sz="1100" b="0" u="none" strike="noStrike">
                          <a:solidFill>
                            <a:srgbClr val="000000"/>
                          </a:solidFill>
                          <a:effectLst/>
                        </a:rPr>
                        <a:t>Ashland Elementary School</a:t>
                      </a:r>
                      <a:endParaRPr lang="en-US" sz="1100" b="0" i="0" u="none" strike="noStrike">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K-8</a:t>
                      </a:r>
                      <a:endParaRPr lang="en-US" sz="1100" b="0" i="0" u="none" strike="noStrike">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166</a:t>
                      </a:r>
                      <a:endParaRPr lang="en-US" sz="1100" b="0" i="0" u="none" strike="noStrike" dirty="0">
                        <a:solidFill>
                          <a:srgbClr val="000000"/>
                        </a:solidFill>
                        <a:effectLst/>
                        <a:latin typeface="Calibri   "/>
                      </a:endParaRPr>
                    </a:p>
                  </a:txBody>
                  <a:tcPr marL="0" marR="0" marT="0" marB="0"/>
                </a:tc>
                <a:tc>
                  <a:txBody>
                    <a:bodyPr/>
                    <a:lstStyle/>
                    <a:p>
                      <a:pPr algn="ctr" fontAlgn="b"/>
                      <a:r>
                        <a:rPr lang="en-US" sz="1100" b="0" u="none" strike="noStrike" dirty="0">
                          <a:solidFill>
                            <a:srgbClr val="000000"/>
                          </a:solidFill>
                          <a:effectLst/>
                        </a:rPr>
                        <a:t> $                 46,184.00 </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39.76</a:t>
                      </a:r>
                      <a:endParaRPr lang="en-US" sz="11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1500128873"/>
                  </a:ext>
                </a:extLst>
              </a:tr>
              <a:tr h="207284">
                <a:tc>
                  <a:txBody>
                    <a:bodyPr/>
                    <a:lstStyle/>
                    <a:p>
                      <a:pPr algn="l" rtl="0" fontAlgn="t"/>
                      <a:r>
                        <a:rPr lang="en-US" sz="1100" b="0" u="none" strike="noStrike" dirty="0">
                          <a:solidFill>
                            <a:srgbClr val="000000"/>
                          </a:solidFill>
                          <a:effectLst/>
                        </a:rPr>
                        <a:t>Tamworth</a:t>
                      </a:r>
                      <a:endParaRPr lang="en-US" sz="1100" b="0" i="0" u="none" strike="noStrike" dirty="0">
                        <a:solidFill>
                          <a:srgbClr val="000000"/>
                        </a:solidFill>
                        <a:effectLst/>
                        <a:latin typeface="Calibri   "/>
                      </a:endParaRPr>
                    </a:p>
                  </a:txBody>
                  <a:tcPr marL="0" marR="0" marT="0" marB="0" anchor="ctr"/>
                </a:tc>
                <a:tc>
                  <a:txBody>
                    <a:bodyPr/>
                    <a:lstStyle/>
                    <a:p>
                      <a:pPr algn="l" rtl="0" fontAlgn="t"/>
                      <a:r>
                        <a:rPr lang="en-US" sz="1100" b="0" u="none" strike="noStrike" dirty="0">
                          <a:solidFill>
                            <a:srgbClr val="000000"/>
                          </a:solidFill>
                          <a:effectLst/>
                        </a:rPr>
                        <a:t>Kenneth A. Brett School</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193</a:t>
                      </a:r>
                      <a:endParaRPr lang="en-US" sz="1100" b="0" i="0" u="none" strike="noStrike" dirty="0">
                        <a:solidFill>
                          <a:srgbClr val="000000"/>
                        </a:solidFill>
                        <a:effectLst/>
                        <a:latin typeface="Calibri   "/>
                      </a:endParaRPr>
                    </a:p>
                  </a:txBody>
                  <a:tcPr marL="0" marR="0" marT="0" marB="0"/>
                </a:tc>
                <a:tc>
                  <a:txBody>
                    <a:bodyPr/>
                    <a:lstStyle/>
                    <a:p>
                      <a:pPr algn="ctr" fontAlgn="b"/>
                      <a:r>
                        <a:rPr lang="en-US" sz="1100" b="0" u="none" strike="noStrike" dirty="0">
                          <a:solidFill>
                            <a:srgbClr val="000000"/>
                          </a:solidFill>
                          <a:effectLst/>
                        </a:rPr>
                        <a:t> $                 51,354.00 </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52.33</a:t>
                      </a:r>
                      <a:endParaRPr lang="en-US" sz="11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658689696"/>
                  </a:ext>
                </a:extLst>
              </a:tr>
              <a:tr h="122884">
                <a:tc>
                  <a:txBody>
                    <a:bodyPr/>
                    <a:lstStyle/>
                    <a:p>
                      <a:pPr algn="l" rtl="0" fontAlgn="t"/>
                      <a:r>
                        <a:rPr lang="en-US" sz="1100" b="1" i="0" u="none" strike="noStrike" dirty="0">
                          <a:solidFill>
                            <a:srgbClr val="000000"/>
                          </a:solidFill>
                          <a:effectLst/>
                          <a:latin typeface="Calibri   "/>
                        </a:rPr>
                        <a:t>Median</a:t>
                      </a:r>
                    </a:p>
                  </a:txBody>
                  <a:tcPr marL="0" marR="0" marT="0" marB="0" anchor="ctr"/>
                </a:tc>
                <a:tc>
                  <a:txBody>
                    <a:bodyPr/>
                    <a:lstStyle/>
                    <a:p>
                      <a:pPr algn="ctr" fontAlgn="b"/>
                      <a:endParaRPr lang="en-US" sz="1100" b="0" i="0" u="none" strike="noStrike" dirty="0">
                        <a:solidFill>
                          <a:srgbClr val="000000"/>
                        </a:solidFill>
                        <a:effectLst/>
                        <a:latin typeface="Calibri   "/>
                      </a:endParaRPr>
                    </a:p>
                  </a:txBody>
                  <a:tcPr marL="0" marR="0" marT="0" marB="0" anchor="ctr"/>
                </a:tc>
                <a:tc>
                  <a:txBody>
                    <a:bodyPr/>
                    <a:lstStyle/>
                    <a:p>
                      <a:pPr algn="ctr" fontAlgn="b"/>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1" i="0" u="none" strike="noStrike" dirty="0">
                          <a:solidFill>
                            <a:srgbClr val="000000"/>
                          </a:solidFill>
                          <a:effectLst/>
                          <a:latin typeface="Calibri   "/>
                        </a:rPr>
                        <a:t>199</a:t>
                      </a:r>
                    </a:p>
                  </a:txBody>
                  <a:tcPr marL="0" marR="0" marT="0" marB="0" anchor="ctr"/>
                </a:tc>
                <a:tc>
                  <a:txBody>
                    <a:bodyPr/>
                    <a:lstStyle/>
                    <a:p>
                      <a:pPr algn="ctr" fontAlgn="b"/>
                      <a:r>
                        <a:rPr lang="en-US" sz="1100" b="1" i="0" u="none" strike="noStrike" dirty="0">
                          <a:solidFill>
                            <a:srgbClr val="000000"/>
                          </a:solidFill>
                          <a:effectLst/>
                          <a:latin typeface="Calibri   "/>
                        </a:rPr>
                        <a:t>$                 85,313.00</a:t>
                      </a:r>
                    </a:p>
                  </a:txBody>
                  <a:tcPr marL="0" marR="0" marT="0" marB="0" anchor="ctr"/>
                </a:tc>
                <a:tc>
                  <a:txBody>
                    <a:bodyPr/>
                    <a:lstStyle/>
                    <a:p>
                      <a:pPr algn="ctr" fontAlgn="b"/>
                      <a:r>
                        <a:rPr lang="en-US" sz="1100" b="1" i="0" u="none" strike="noStrike" dirty="0">
                          <a:solidFill>
                            <a:srgbClr val="000000"/>
                          </a:solidFill>
                          <a:effectLst/>
                          <a:latin typeface="Calibri   "/>
                        </a:rPr>
                        <a:t>14.57</a:t>
                      </a:r>
                    </a:p>
                  </a:txBody>
                  <a:tcPr marL="0" marR="0" marT="0" marB="0" anchor="ctr"/>
                </a:tc>
                <a:extLst>
                  <a:ext uri="{0D108BD9-81ED-4DB2-BD59-A6C34878D82A}">
                    <a16:rowId xmlns:a16="http://schemas.microsoft.com/office/drawing/2014/main" val="4037193165"/>
                  </a:ext>
                </a:extLst>
              </a:tr>
            </a:tbl>
          </a:graphicData>
        </a:graphic>
      </p:graphicFrame>
      <p:sp>
        <p:nvSpPr>
          <p:cNvPr id="9" name="TextBox 8">
            <a:extLst>
              <a:ext uri="{FF2B5EF4-FFF2-40B4-BE49-F238E27FC236}">
                <a16:creationId xmlns:a16="http://schemas.microsoft.com/office/drawing/2014/main" id="{BEC89BB9-5772-9499-25B4-420EADEE550E}"/>
              </a:ext>
            </a:extLst>
          </p:cNvPr>
          <p:cNvSpPr txBox="1"/>
          <p:nvPr/>
        </p:nvSpPr>
        <p:spPr>
          <a:xfrm>
            <a:off x="7944374" y="1836952"/>
            <a:ext cx="4165174" cy="4832092"/>
          </a:xfrm>
          <a:prstGeom prst="rect">
            <a:avLst/>
          </a:prstGeom>
          <a:noFill/>
        </p:spPr>
        <p:txBody>
          <a:bodyPr wrap="square" rtlCol="0">
            <a:spAutoFit/>
          </a:bodyPr>
          <a:lstStyle/>
          <a:p>
            <a:r>
              <a:rPr lang="en-US" sz="1400" dirty="0"/>
              <a:t>In household income (&gt;100K), Lyme clusters with the following towns and may be considered demographically similar: </a:t>
            </a:r>
          </a:p>
          <a:p>
            <a:endParaRPr lang="en-US" sz="1400" dirty="0"/>
          </a:p>
          <a:p>
            <a:pPr marL="285750" indent="-285750">
              <a:buFont typeface="Arial" panose="020B0604020202020204" pitchFamily="34" charset="0"/>
              <a:buChar char="•"/>
            </a:pPr>
            <a:r>
              <a:rPr lang="en-US" sz="1400" dirty="0"/>
              <a:t>Candia</a:t>
            </a:r>
          </a:p>
          <a:p>
            <a:pPr marL="285750" indent="-285750">
              <a:buFont typeface="Arial" panose="020B0604020202020204" pitchFamily="34" charset="0"/>
              <a:buChar char="•"/>
            </a:pPr>
            <a:r>
              <a:rPr lang="en-US" sz="1400" dirty="0"/>
              <a:t>Dunbarton</a:t>
            </a:r>
          </a:p>
          <a:p>
            <a:pPr marL="285750" indent="-285750">
              <a:buFont typeface="Arial" panose="020B0604020202020204" pitchFamily="34" charset="0"/>
              <a:buChar char="•"/>
            </a:pPr>
            <a:r>
              <a:rPr lang="en-US" sz="1400" dirty="0"/>
              <a:t>Grantham</a:t>
            </a:r>
          </a:p>
          <a:p>
            <a:pPr marL="285750" indent="-285750">
              <a:buFont typeface="Arial" panose="020B0604020202020204" pitchFamily="34" charset="0"/>
              <a:buChar char="•"/>
            </a:pPr>
            <a:r>
              <a:rPr lang="en-US" sz="1400" dirty="0"/>
              <a:t>Mont Vernon</a:t>
            </a:r>
          </a:p>
          <a:p>
            <a:endParaRPr lang="en-US" sz="1400" dirty="0"/>
          </a:p>
          <a:p>
            <a:r>
              <a:rPr lang="en-US" sz="1400" dirty="0"/>
              <a:t>Given the facts that three more schools share characteristics with Lyme (low % students on F/R lunch, K-8 operated, similar student number) we may tier these towns for comparison: </a:t>
            </a:r>
          </a:p>
          <a:p>
            <a:endParaRPr lang="en-US" sz="1400" dirty="0"/>
          </a:p>
          <a:p>
            <a:pPr marL="171450" indent="-171450">
              <a:buFont typeface="Arial" panose="020B0604020202020204" pitchFamily="34" charset="0"/>
              <a:buChar char="•"/>
            </a:pPr>
            <a:r>
              <a:rPr lang="en-US" sz="1400" dirty="0"/>
              <a:t>Hampton Falls</a:t>
            </a:r>
          </a:p>
          <a:p>
            <a:pPr marL="171450" indent="-171450">
              <a:buFont typeface="Arial" panose="020B0604020202020204" pitchFamily="34" charset="0"/>
              <a:buChar char="•"/>
            </a:pPr>
            <a:r>
              <a:rPr lang="en-US" sz="1400" dirty="0"/>
              <a:t>Plainfield</a:t>
            </a:r>
          </a:p>
          <a:p>
            <a:pPr marL="171450" indent="-171450">
              <a:buFont typeface="Arial" panose="020B0604020202020204" pitchFamily="34" charset="0"/>
              <a:buChar char="•"/>
            </a:pPr>
            <a:r>
              <a:rPr lang="en-US" sz="1400" dirty="0"/>
              <a:t>Chesterfield</a:t>
            </a:r>
          </a:p>
          <a:p>
            <a:pPr marL="171450" indent="-171450">
              <a:buFont typeface="Arial" panose="020B0604020202020204" pitchFamily="34" charset="0"/>
              <a:buChar char="•"/>
            </a:pPr>
            <a:endParaRPr lang="en-US" sz="1400" dirty="0"/>
          </a:p>
          <a:p>
            <a:r>
              <a:rPr lang="en-US" sz="1400" dirty="0"/>
              <a:t>Plainfield and Grantham are further substantiated as rational comparators as, like Lyme, they are located in the Upper Valley </a:t>
            </a:r>
          </a:p>
          <a:p>
            <a:endParaRPr lang="en-US" sz="1400" dirty="0"/>
          </a:p>
        </p:txBody>
      </p:sp>
      <p:sp>
        <p:nvSpPr>
          <p:cNvPr id="3" name="TextBox 2">
            <a:extLst>
              <a:ext uri="{FF2B5EF4-FFF2-40B4-BE49-F238E27FC236}">
                <a16:creationId xmlns:a16="http://schemas.microsoft.com/office/drawing/2014/main" id="{4B8500F3-D3D3-A949-96D7-9ED88DEEE032}"/>
              </a:ext>
            </a:extLst>
          </p:cNvPr>
          <p:cNvSpPr txBox="1"/>
          <p:nvPr/>
        </p:nvSpPr>
        <p:spPr>
          <a:xfrm>
            <a:off x="368416" y="1398801"/>
            <a:ext cx="8913787" cy="369332"/>
          </a:xfrm>
          <a:prstGeom prst="rect">
            <a:avLst/>
          </a:prstGeom>
          <a:noFill/>
        </p:spPr>
        <p:txBody>
          <a:bodyPr wrap="none" rtlCol="0">
            <a:spAutoFit/>
          </a:bodyPr>
          <a:lstStyle/>
          <a:p>
            <a:pPr marL="285750" indent="-285750">
              <a:buFont typeface="Arial" panose="020B0604020202020204" pitchFamily="34" charset="0"/>
              <a:buChar char="•"/>
            </a:pPr>
            <a:r>
              <a:rPr lang="en-US" dirty="0"/>
              <a:t>NH DOE uses eligibility for free or reduced lunch pricing (F/R) as a metric of fiscal capacity </a:t>
            </a:r>
          </a:p>
        </p:txBody>
      </p:sp>
      <p:sp>
        <p:nvSpPr>
          <p:cNvPr id="5" name="TextBox 4">
            <a:extLst>
              <a:ext uri="{FF2B5EF4-FFF2-40B4-BE49-F238E27FC236}">
                <a16:creationId xmlns:a16="http://schemas.microsoft.com/office/drawing/2014/main" id="{8178147F-B7B9-EF67-AEFA-CF1E978DF862}"/>
              </a:ext>
            </a:extLst>
          </p:cNvPr>
          <p:cNvSpPr txBox="1"/>
          <p:nvPr/>
        </p:nvSpPr>
        <p:spPr>
          <a:xfrm>
            <a:off x="9282203" y="6520346"/>
            <a:ext cx="2875146" cy="369332"/>
          </a:xfrm>
          <a:prstGeom prst="rect">
            <a:avLst/>
          </a:prstGeom>
          <a:noFill/>
        </p:spPr>
        <p:txBody>
          <a:bodyPr wrap="none" rtlCol="0">
            <a:spAutoFit/>
          </a:bodyPr>
          <a:lstStyle/>
          <a:p>
            <a:r>
              <a:rPr lang="en-US" dirty="0"/>
              <a:t>Data sources: NH DOE, NHES</a:t>
            </a:r>
          </a:p>
        </p:txBody>
      </p:sp>
    </p:spTree>
    <p:extLst>
      <p:ext uri="{BB962C8B-B14F-4D97-AF65-F5344CB8AC3E}">
        <p14:creationId xmlns:p14="http://schemas.microsoft.com/office/powerpoint/2010/main" val="409041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4F76-AF5A-2A44-08F3-E523B483D071}"/>
              </a:ext>
            </a:extLst>
          </p:cNvPr>
          <p:cNvSpPr>
            <a:spLocks noGrp="1"/>
          </p:cNvSpPr>
          <p:nvPr>
            <p:ph type="title"/>
          </p:nvPr>
        </p:nvSpPr>
        <p:spPr>
          <a:xfrm>
            <a:off x="205883" y="53360"/>
            <a:ext cx="11738466" cy="1325563"/>
          </a:xfrm>
        </p:spPr>
        <p:txBody>
          <a:bodyPr>
            <a:normAutofit/>
          </a:bodyPr>
          <a:lstStyle/>
          <a:p>
            <a:r>
              <a:rPr lang="en-US" sz="3200" dirty="0"/>
              <a:t>Cost Per Pupil (CPP) is a metric used by NH DOE to compare costs across school districts</a:t>
            </a:r>
          </a:p>
        </p:txBody>
      </p:sp>
      <p:graphicFrame>
        <p:nvGraphicFramePr>
          <p:cNvPr id="4" name="Object 3">
            <a:extLst>
              <a:ext uri="{FF2B5EF4-FFF2-40B4-BE49-F238E27FC236}">
                <a16:creationId xmlns:a16="http://schemas.microsoft.com/office/drawing/2014/main" id="{B1DB9417-BABA-DC6C-DAD9-25B2836A3D29}"/>
              </a:ext>
            </a:extLst>
          </p:cNvPr>
          <p:cNvGraphicFramePr>
            <a:graphicFrameLocks noChangeAspect="1"/>
          </p:cNvGraphicFramePr>
          <p:nvPr>
            <p:extLst>
              <p:ext uri="{D42A27DB-BD31-4B8C-83A1-F6EECF244321}">
                <p14:modId xmlns:p14="http://schemas.microsoft.com/office/powerpoint/2010/main" val="3971701412"/>
              </p:ext>
            </p:extLst>
          </p:nvPr>
        </p:nvGraphicFramePr>
        <p:xfrm>
          <a:off x="417513" y="2159000"/>
          <a:ext cx="6127750" cy="4103688"/>
        </p:xfrm>
        <a:graphic>
          <a:graphicData uri="http://schemas.openxmlformats.org/presentationml/2006/ole">
            <mc:AlternateContent xmlns:mc="http://schemas.openxmlformats.org/markup-compatibility/2006">
              <mc:Choice xmlns:v="urn:schemas-microsoft-com:vml" Requires="v">
                <p:oleObj name="Prism 9" r:id="rId2" imgW="7831258" imgH="5245468" progId="Prism9.Document">
                  <p:embed/>
                </p:oleObj>
              </mc:Choice>
              <mc:Fallback>
                <p:oleObj name="Prism 9" r:id="rId2" imgW="7831258" imgH="5245468" progId="Prism9.Document">
                  <p:embed/>
                  <p:pic>
                    <p:nvPicPr>
                      <p:cNvPr id="4" name="Object 3">
                        <a:extLst>
                          <a:ext uri="{FF2B5EF4-FFF2-40B4-BE49-F238E27FC236}">
                            <a16:creationId xmlns:a16="http://schemas.microsoft.com/office/drawing/2014/main" id="{B1DB9417-BABA-DC6C-DAD9-25B2836A3D29}"/>
                          </a:ext>
                        </a:extLst>
                      </p:cNvPr>
                      <p:cNvPicPr/>
                      <p:nvPr/>
                    </p:nvPicPr>
                    <p:blipFill>
                      <a:blip r:embed="rId3"/>
                      <a:stretch>
                        <a:fillRect/>
                      </a:stretch>
                    </p:blipFill>
                    <p:spPr>
                      <a:xfrm>
                        <a:off x="417513" y="2159000"/>
                        <a:ext cx="6127750" cy="4103688"/>
                      </a:xfrm>
                      <a:prstGeom prst="rect">
                        <a:avLst/>
                      </a:prstGeom>
                    </p:spPr>
                  </p:pic>
                </p:oleObj>
              </mc:Fallback>
            </mc:AlternateContent>
          </a:graphicData>
        </a:graphic>
      </p:graphicFrame>
      <p:graphicFrame>
        <p:nvGraphicFramePr>
          <p:cNvPr id="6" name="Table 6">
            <a:extLst>
              <a:ext uri="{FF2B5EF4-FFF2-40B4-BE49-F238E27FC236}">
                <a16:creationId xmlns:a16="http://schemas.microsoft.com/office/drawing/2014/main" id="{16A0B47F-748D-3EF3-36D2-5A1688D01206}"/>
              </a:ext>
            </a:extLst>
          </p:cNvPr>
          <p:cNvGraphicFramePr>
            <a:graphicFrameLocks noGrp="1"/>
          </p:cNvGraphicFramePr>
          <p:nvPr>
            <p:extLst>
              <p:ext uri="{D42A27DB-BD31-4B8C-83A1-F6EECF244321}">
                <p14:modId xmlns:p14="http://schemas.microsoft.com/office/powerpoint/2010/main" val="1349369582"/>
              </p:ext>
            </p:extLst>
          </p:nvPr>
        </p:nvGraphicFramePr>
        <p:xfrm>
          <a:off x="6993912" y="1689816"/>
          <a:ext cx="4539376" cy="3307932"/>
        </p:xfrm>
        <a:graphic>
          <a:graphicData uri="http://schemas.openxmlformats.org/drawingml/2006/table">
            <a:tbl>
              <a:tblPr firstRow="1" bandRow="1">
                <a:tableStyleId>{9D7B26C5-4107-4FEC-AEDC-1716B250A1EF}</a:tableStyleId>
              </a:tblPr>
              <a:tblGrid>
                <a:gridCol w="1881640">
                  <a:extLst>
                    <a:ext uri="{9D8B030D-6E8A-4147-A177-3AD203B41FA5}">
                      <a16:colId xmlns:a16="http://schemas.microsoft.com/office/drawing/2014/main" val="1485794982"/>
                    </a:ext>
                  </a:extLst>
                </a:gridCol>
                <a:gridCol w="836912">
                  <a:extLst>
                    <a:ext uri="{9D8B030D-6E8A-4147-A177-3AD203B41FA5}">
                      <a16:colId xmlns:a16="http://schemas.microsoft.com/office/drawing/2014/main" val="1144107949"/>
                    </a:ext>
                  </a:extLst>
                </a:gridCol>
                <a:gridCol w="882831">
                  <a:extLst>
                    <a:ext uri="{9D8B030D-6E8A-4147-A177-3AD203B41FA5}">
                      <a16:colId xmlns:a16="http://schemas.microsoft.com/office/drawing/2014/main" val="446796540"/>
                    </a:ext>
                  </a:extLst>
                </a:gridCol>
                <a:gridCol w="937993">
                  <a:extLst>
                    <a:ext uri="{9D8B030D-6E8A-4147-A177-3AD203B41FA5}">
                      <a16:colId xmlns:a16="http://schemas.microsoft.com/office/drawing/2014/main" val="257979661"/>
                    </a:ext>
                  </a:extLst>
                </a:gridCol>
              </a:tblGrid>
              <a:tr h="224045">
                <a:tc>
                  <a:txBody>
                    <a:bodyPr/>
                    <a:lstStyle/>
                    <a:p>
                      <a:r>
                        <a:rPr lang="en-US" sz="1000" dirty="0"/>
                        <a:t>School</a:t>
                      </a:r>
                      <a:endParaRPr lang="en-US" sz="1000" dirty="0">
                        <a:latin typeface="Calibri   "/>
                      </a:endParaRPr>
                    </a:p>
                  </a:txBody>
                  <a:tcPr anchor="ctr"/>
                </a:tc>
                <a:tc>
                  <a:txBody>
                    <a:bodyPr/>
                    <a:lstStyle/>
                    <a:p>
                      <a:pPr algn="ctr" fontAlgn="b"/>
                      <a:r>
                        <a:rPr lang="en-US" sz="1000" b="1" u="none" strike="noStrike" dirty="0">
                          <a:solidFill>
                            <a:schemeClr val="bg1"/>
                          </a:solidFill>
                          <a:effectLst/>
                        </a:rPr>
                        <a:t>School operated</a:t>
                      </a:r>
                      <a:endParaRPr lang="en-US" sz="1000" b="1" i="0" u="none" strike="noStrike" dirty="0">
                        <a:solidFill>
                          <a:schemeClr val="bg1"/>
                        </a:solidFill>
                        <a:effectLst/>
                        <a:latin typeface="Calibri   "/>
                      </a:endParaRPr>
                    </a:p>
                  </a:txBody>
                  <a:tcPr marL="0" marR="0" marT="0" marB="0" anchor="ctr"/>
                </a:tc>
                <a:tc>
                  <a:txBody>
                    <a:bodyPr/>
                    <a:lstStyle/>
                    <a:p>
                      <a:pPr algn="ctr"/>
                      <a:r>
                        <a:rPr lang="en-US" sz="1000" dirty="0"/>
                        <a:t>CPP in FY2022 ($)</a:t>
                      </a:r>
                      <a:endParaRPr lang="en-US" sz="1000" dirty="0">
                        <a:latin typeface="Calibri   "/>
                      </a:endParaRPr>
                    </a:p>
                  </a:txBody>
                  <a:tcPr anchor="ctr"/>
                </a:tc>
                <a:tc>
                  <a:txBody>
                    <a:bodyPr/>
                    <a:lstStyle/>
                    <a:p>
                      <a:pPr algn="ctr"/>
                      <a:r>
                        <a:rPr lang="en-US" sz="1000" dirty="0"/>
                        <a:t>% increase FY22 over FY10</a:t>
                      </a:r>
                      <a:endParaRPr lang="en-US" sz="1000" dirty="0">
                        <a:latin typeface="Calibri   "/>
                      </a:endParaRPr>
                    </a:p>
                  </a:txBody>
                  <a:tcPr anchor="ctr"/>
                </a:tc>
                <a:extLst>
                  <a:ext uri="{0D108BD9-81ED-4DB2-BD59-A6C34878D82A}">
                    <a16:rowId xmlns:a16="http://schemas.microsoft.com/office/drawing/2014/main" val="1339444029"/>
                  </a:ext>
                </a:extLst>
              </a:tr>
              <a:tr h="153294">
                <a:tc>
                  <a:txBody>
                    <a:bodyPr/>
                    <a:lstStyle/>
                    <a:p>
                      <a:pPr algn="l" rtl="0" fontAlgn="t"/>
                      <a:r>
                        <a:rPr lang="en-US" sz="1000" b="0" u="none" strike="noStrike" dirty="0">
                          <a:solidFill>
                            <a:srgbClr val="000000"/>
                          </a:solidFill>
                          <a:effectLst/>
                        </a:rPr>
                        <a:t>Andover Elementary School</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K-8</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17955.54</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37.4%</a:t>
                      </a:r>
                      <a:endParaRPr lang="en-US" sz="10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1775356961"/>
                  </a:ext>
                </a:extLst>
              </a:tr>
              <a:tr h="153294">
                <a:tc>
                  <a:txBody>
                    <a:bodyPr/>
                    <a:lstStyle/>
                    <a:p>
                      <a:pPr algn="l" rtl="0" fontAlgn="t"/>
                      <a:r>
                        <a:rPr lang="en-US" sz="1000" b="0" u="none" strike="noStrike">
                          <a:solidFill>
                            <a:srgbClr val="000000"/>
                          </a:solidFill>
                          <a:effectLst/>
                        </a:rPr>
                        <a:t>Ashland Elementary School</a:t>
                      </a:r>
                      <a:endParaRPr lang="en-US" sz="1000" b="0" i="0" u="none" strike="noStrike">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K-8</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a:solidFill>
                            <a:srgbClr val="000000"/>
                          </a:solidFill>
                          <a:effectLst/>
                        </a:rPr>
                        <a:t>21877.75</a:t>
                      </a:r>
                      <a:endParaRPr lang="en-US" sz="1000" b="0" i="0" u="none" strike="noStrike">
                        <a:solidFill>
                          <a:srgbClr val="000000"/>
                        </a:solidFill>
                        <a:effectLst/>
                        <a:latin typeface="Calibri   "/>
                      </a:endParaRPr>
                    </a:p>
                  </a:txBody>
                  <a:tcPr marL="0" marR="0" marT="0" marB="0" anchor="ctr"/>
                </a:tc>
                <a:tc>
                  <a:txBody>
                    <a:bodyPr/>
                    <a:lstStyle/>
                    <a:p>
                      <a:pPr algn="ctr" fontAlgn="b"/>
                      <a:r>
                        <a:rPr lang="en-US" sz="1000" b="0" u="none" strike="noStrike">
                          <a:solidFill>
                            <a:srgbClr val="000000"/>
                          </a:solidFill>
                          <a:effectLst/>
                        </a:rPr>
                        <a:t>35.5%</a:t>
                      </a:r>
                      <a:endParaRPr lang="en-US" sz="1000" b="0" i="0" u="none" strike="noStrike">
                        <a:solidFill>
                          <a:srgbClr val="000000"/>
                        </a:solidFill>
                        <a:effectLst/>
                        <a:latin typeface="Calibri   "/>
                      </a:endParaRPr>
                    </a:p>
                  </a:txBody>
                  <a:tcPr marL="0" marR="0" marT="0" marB="0" anchor="ctr"/>
                </a:tc>
                <a:extLst>
                  <a:ext uri="{0D108BD9-81ED-4DB2-BD59-A6C34878D82A}">
                    <a16:rowId xmlns:a16="http://schemas.microsoft.com/office/drawing/2014/main" val="417319330"/>
                  </a:ext>
                </a:extLst>
              </a:tr>
              <a:tr h="153294">
                <a:tc>
                  <a:txBody>
                    <a:bodyPr/>
                    <a:lstStyle/>
                    <a:p>
                      <a:pPr algn="l" rtl="0" fontAlgn="ctr"/>
                      <a:r>
                        <a:rPr lang="en-US" sz="1000" b="0" u="none" strike="noStrike" dirty="0">
                          <a:solidFill>
                            <a:srgbClr val="000000"/>
                          </a:solidFill>
                          <a:effectLst/>
                        </a:rPr>
                        <a:t>Josiah Bartlett Elementary School</a:t>
                      </a:r>
                      <a:endParaRPr lang="en-US" sz="1000" b="0" i="0" u="none" strike="noStrike" dirty="0">
                        <a:solidFill>
                          <a:srgbClr val="000000"/>
                        </a:solidFill>
                        <a:effectLst/>
                        <a:latin typeface="Calibri   "/>
                      </a:endParaRPr>
                    </a:p>
                  </a:txBody>
                  <a:tcPr marL="0" marR="0" marT="0" marB="0" anchor="ctr"/>
                </a:tc>
                <a:tc>
                  <a:txBody>
                    <a:bodyPr/>
                    <a:lstStyle/>
                    <a:p>
                      <a:pPr algn="ctr" fontAlgn="ctr"/>
                      <a:r>
                        <a:rPr lang="en-US" sz="1000" b="0" u="none" strike="noStrike" dirty="0">
                          <a:solidFill>
                            <a:srgbClr val="000000"/>
                          </a:solidFill>
                          <a:effectLst/>
                        </a:rPr>
                        <a:t>PreK-8</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30135.71</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99.8%</a:t>
                      </a:r>
                      <a:endParaRPr lang="en-US" sz="10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1053907387"/>
                  </a:ext>
                </a:extLst>
              </a:tr>
              <a:tr h="153294">
                <a:tc>
                  <a:txBody>
                    <a:bodyPr/>
                    <a:lstStyle/>
                    <a:p>
                      <a:pPr algn="l" rtl="0" fontAlgn="t"/>
                      <a:r>
                        <a:rPr lang="en-US" sz="1000" b="0" u="none" strike="noStrike" dirty="0">
                          <a:solidFill>
                            <a:srgbClr val="000000"/>
                          </a:solidFill>
                          <a:effectLst/>
                        </a:rPr>
                        <a:t>Campton Elementary School</a:t>
                      </a:r>
                      <a:endParaRPr lang="en-US" sz="1000" b="0" i="0" u="none" strike="noStrike" dirty="0">
                        <a:solidFill>
                          <a:srgbClr val="000000"/>
                        </a:solidFill>
                        <a:effectLst/>
                        <a:latin typeface="Calibri   "/>
                      </a:endParaRPr>
                    </a:p>
                  </a:txBody>
                  <a:tcPr marL="0" marR="0" marT="0" marB="0" anchor="ctr"/>
                </a:tc>
                <a:tc>
                  <a:txBody>
                    <a:bodyPr/>
                    <a:lstStyle/>
                    <a:p>
                      <a:pPr algn="ctr" rtl="0" fontAlgn="t"/>
                      <a:r>
                        <a:rPr lang="en-US" sz="1000" b="0" u="none" strike="noStrike" dirty="0">
                          <a:solidFill>
                            <a:srgbClr val="000000"/>
                          </a:solidFill>
                          <a:effectLst/>
                        </a:rPr>
                        <a:t>PreK-8</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21889.02</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69.7%</a:t>
                      </a:r>
                      <a:endParaRPr lang="en-US" sz="10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685481022"/>
                  </a:ext>
                </a:extLst>
              </a:tr>
              <a:tr h="153294">
                <a:tc>
                  <a:txBody>
                    <a:bodyPr/>
                    <a:lstStyle/>
                    <a:p>
                      <a:pPr algn="l" rtl="0" fontAlgn="t"/>
                      <a:r>
                        <a:rPr lang="en-US" sz="1000" b="0" u="none" strike="noStrike" dirty="0">
                          <a:solidFill>
                            <a:srgbClr val="000000"/>
                          </a:solidFill>
                          <a:effectLst/>
                        </a:rPr>
                        <a:t>Henry W. Moore School</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000" b="0" u="none" strike="noStrike" dirty="0">
                          <a:solidFill>
                            <a:srgbClr val="000000"/>
                          </a:solidFill>
                          <a:effectLst/>
                        </a:rPr>
                        <a:t>K-8</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0" u="none" strike="noStrike" dirty="0">
                          <a:solidFill>
                            <a:srgbClr val="000000"/>
                          </a:solidFill>
                          <a:effectLst/>
                        </a:rPr>
                        <a:t>20464.20</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0" u="none" strike="noStrike" dirty="0">
                          <a:solidFill>
                            <a:srgbClr val="000000"/>
                          </a:solidFill>
                          <a:effectLst/>
                        </a:rPr>
                        <a:t>81.3%</a:t>
                      </a:r>
                      <a:endParaRPr lang="en-US" sz="1000" b="0" i="0" u="none" strike="noStrike" dirty="0">
                        <a:solidFill>
                          <a:srgbClr val="000000"/>
                        </a:solidFill>
                        <a:effectLst/>
                        <a:latin typeface="Calibri   "/>
                      </a:endParaRPr>
                    </a:p>
                  </a:txBody>
                  <a:tcPr marL="0" marR="0" marT="0" marB="0" anchor="ctr">
                    <a:solidFill>
                      <a:srgbClr val="FFC000"/>
                    </a:solidFill>
                  </a:tcPr>
                </a:tc>
                <a:extLst>
                  <a:ext uri="{0D108BD9-81ED-4DB2-BD59-A6C34878D82A}">
                    <a16:rowId xmlns:a16="http://schemas.microsoft.com/office/drawing/2014/main" val="4081087710"/>
                  </a:ext>
                </a:extLst>
              </a:tr>
              <a:tr h="153294">
                <a:tc>
                  <a:txBody>
                    <a:bodyPr/>
                    <a:lstStyle/>
                    <a:p>
                      <a:pPr algn="l" rtl="0" fontAlgn="t"/>
                      <a:r>
                        <a:rPr lang="en-US" sz="1000" b="0" u="none" strike="noStrike" dirty="0">
                          <a:solidFill>
                            <a:srgbClr val="000000"/>
                          </a:solidFill>
                          <a:effectLst/>
                        </a:rPr>
                        <a:t>Chesterfield Central School</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000" b="0" u="none" strike="noStrike" dirty="0">
                          <a:solidFill>
                            <a:srgbClr val="000000"/>
                          </a:solidFill>
                          <a:effectLst/>
                        </a:rPr>
                        <a:t>K-8</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0" u="none" strike="noStrike" dirty="0">
                          <a:solidFill>
                            <a:srgbClr val="000000"/>
                          </a:solidFill>
                          <a:effectLst/>
                        </a:rPr>
                        <a:t>20635.36</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0" u="none" strike="noStrike" dirty="0">
                          <a:solidFill>
                            <a:srgbClr val="000000"/>
                          </a:solidFill>
                          <a:effectLst/>
                        </a:rPr>
                        <a:t>52.3%</a:t>
                      </a:r>
                      <a:endParaRPr lang="en-US" sz="1000" b="0" i="0" u="none" strike="noStrike" dirty="0">
                        <a:solidFill>
                          <a:srgbClr val="000000"/>
                        </a:solidFill>
                        <a:effectLst/>
                        <a:latin typeface="Calibri   "/>
                      </a:endParaRPr>
                    </a:p>
                  </a:txBody>
                  <a:tcPr marL="0" marR="0" marT="0" marB="0" anchor="ctr">
                    <a:solidFill>
                      <a:srgbClr val="FFC000"/>
                    </a:solidFill>
                  </a:tcPr>
                </a:tc>
                <a:extLst>
                  <a:ext uri="{0D108BD9-81ED-4DB2-BD59-A6C34878D82A}">
                    <a16:rowId xmlns:a16="http://schemas.microsoft.com/office/drawing/2014/main" val="1422942292"/>
                  </a:ext>
                </a:extLst>
              </a:tr>
              <a:tr h="153294">
                <a:tc>
                  <a:txBody>
                    <a:bodyPr/>
                    <a:lstStyle/>
                    <a:p>
                      <a:pPr algn="l" rtl="0" fontAlgn="t"/>
                      <a:r>
                        <a:rPr lang="en-US" sz="1000" b="0" u="none" strike="noStrike">
                          <a:solidFill>
                            <a:srgbClr val="000000"/>
                          </a:solidFill>
                          <a:effectLst/>
                        </a:rPr>
                        <a:t>Chichester Central School</a:t>
                      </a:r>
                      <a:endParaRPr lang="en-US" sz="1000" b="0" i="0" u="none" strike="noStrike">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K-8</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21885.05</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66.9%</a:t>
                      </a:r>
                      <a:endParaRPr lang="en-US" sz="10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3329789396"/>
                  </a:ext>
                </a:extLst>
              </a:tr>
              <a:tr h="153294">
                <a:tc>
                  <a:txBody>
                    <a:bodyPr/>
                    <a:lstStyle/>
                    <a:p>
                      <a:pPr algn="l" rtl="0" fontAlgn="t"/>
                      <a:r>
                        <a:rPr lang="en-US" sz="1000" b="0" u="none" strike="noStrike" dirty="0">
                          <a:solidFill>
                            <a:srgbClr val="000000"/>
                          </a:solidFill>
                          <a:effectLst/>
                        </a:rPr>
                        <a:t>Dunbarton Elementary School</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000" b="0" u="none" strike="noStrike" dirty="0">
                          <a:solidFill>
                            <a:srgbClr val="000000"/>
                          </a:solidFill>
                          <a:effectLst/>
                        </a:rPr>
                        <a:t>K-6</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0" u="none" strike="noStrike" dirty="0">
                          <a:solidFill>
                            <a:srgbClr val="000000"/>
                          </a:solidFill>
                          <a:effectLst/>
                        </a:rPr>
                        <a:t>17428.36</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0" u="none" strike="noStrike" dirty="0">
                          <a:solidFill>
                            <a:srgbClr val="000000"/>
                          </a:solidFill>
                          <a:effectLst/>
                        </a:rPr>
                        <a:t>51.1%</a:t>
                      </a:r>
                      <a:endParaRPr lang="en-US" sz="1000" b="0" i="0" u="none" strike="noStrike" dirty="0">
                        <a:solidFill>
                          <a:srgbClr val="000000"/>
                        </a:solidFill>
                        <a:effectLst/>
                        <a:latin typeface="Calibri   "/>
                      </a:endParaRPr>
                    </a:p>
                  </a:txBody>
                  <a:tcPr marL="0" marR="0" marT="0" marB="0" anchor="ctr">
                    <a:solidFill>
                      <a:srgbClr val="FFC000"/>
                    </a:solidFill>
                  </a:tcPr>
                </a:tc>
                <a:extLst>
                  <a:ext uri="{0D108BD9-81ED-4DB2-BD59-A6C34878D82A}">
                    <a16:rowId xmlns:a16="http://schemas.microsoft.com/office/drawing/2014/main" val="3045567788"/>
                  </a:ext>
                </a:extLst>
              </a:tr>
              <a:tr h="153294">
                <a:tc>
                  <a:txBody>
                    <a:bodyPr/>
                    <a:lstStyle/>
                    <a:p>
                      <a:pPr algn="l" rtl="0" fontAlgn="t"/>
                      <a:r>
                        <a:rPr lang="en-US" sz="1000" b="0" u="none" strike="noStrike" dirty="0">
                          <a:solidFill>
                            <a:srgbClr val="000000"/>
                          </a:solidFill>
                          <a:effectLst/>
                        </a:rPr>
                        <a:t>Grantham Village School</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000" b="0" u="none" strike="noStrike" dirty="0">
                          <a:solidFill>
                            <a:srgbClr val="000000"/>
                          </a:solidFill>
                          <a:effectLst/>
                        </a:rPr>
                        <a:t>PreK-6</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0" u="none" strike="noStrike" dirty="0">
                          <a:solidFill>
                            <a:srgbClr val="000000"/>
                          </a:solidFill>
                          <a:effectLst/>
                        </a:rPr>
                        <a:t>20873.82</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0" u="none" strike="noStrike" dirty="0">
                          <a:solidFill>
                            <a:srgbClr val="000000"/>
                          </a:solidFill>
                          <a:effectLst/>
                        </a:rPr>
                        <a:t>62.8%</a:t>
                      </a:r>
                      <a:endParaRPr lang="en-US" sz="1000" b="0" i="0" u="none" strike="noStrike" dirty="0">
                        <a:solidFill>
                          <a:srgbClr val="000000"/>
                        </a:solidFill>
                        <a:effectLst/>
                        <a:latin typeface="Calibri   "/>
                      </a:endParaRPr>
                    </a:p>
                  </a:txBody>
                  <a:tcPr marL="0" marR="0" marT="0" marB="0" anchor="ctr">
                    <a:solidFill>
                      <a:srgbClr val="FFC000"/>
                    </a:solidFill>
                  </a:tcPr>
                </a:tc>
                <a:extLst>
                  <a:ext uri="{0D108BD9-81ED-4DB2-BD59-A6C34878D82A}">
                    <a16:rowId xmlns:a16="http://schemas.microsoft.com/office/drawing/2014/main" val="2072088896"/>
                  </a:ext>
                </a:extLst>
              </a:tr>
              <a:tr h="153294">
                <a:tc>
                  <a:txBody>
                    <a:bodyPr/>
                    <a:lstStyle/>
                    <a:p>
                      <a:pPr algn="l" rtl="0" fontAlgn="t"/>
                      <a:r>
                        <a:rPr lang="en-US" sz="1000" b="0" u="none" strike="noStrike" dirty="0">
                          <a:solidFill>
                            <a:srgbClr val="000000"/>
                          </a:solidFill>
                          <a:effectLst/>
                        </a:rPr>
                        <a:t>Lincoln Akerman School</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0" u="none" strike="noStrike" dirty="0">
                          <a:solidFill>
                            <a:srgbClr val="000000"/>
                          </a:solidFill>
                          <a:effectLst/>
                        </a:rPr>
                        <a:t>K-8</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0" u="none" strike="noStrike" dirty="0">
                          <a:solidFill>
                            <a:srgbClr val="000000"/>
                          </a:solidFill>
                          <a:effectLst/>
                        </a:rPr>
                        <a:t>31982.19</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0" u="none" strike="noStrike" dirty="0">
                          <a:solidFill>
                            <a:srgbClr val="000000"/>
                          </a:solidFill>
                          <a:effectLst/>
                        </a:rPr>
                        <a:t>92.8%</a:t>
                      </a:r>
                      <a:endParaRPr lang="en-US" sz="1000" b="0" i="0" u="none" strike="noStrike" dirty="0">
                        <a:solidFill>
                          <a:srgbClr val="000000"/>
                        </a:solidFill>
                        <a:effectLst/>
                        <a:latin typeface="Calibri   "/>
                      </a:endParaRPr>
                    </a:p>
                  </a:txBody>
                  <a:tcPr marL="0" marR="0" marT="0" marB="0" anchor="ctr">
                    <a:solidFill>
                      <a:srgbClr val="FFC000"/>
                    </a:solidFill>
                  </a:tcPr>
                </a:tc>
                <a:extLst>
                  <a:ext uri="{0D108BD9-81ED-4DB2-BD59-A6C34878D82A}">
                    <a16:rowId xmlns:a16="http://schemas.microsoft.com/office/drawing/2014/main" val="1127154920"/>
                  </a:ext>
                </a:extLst>
              </a:tr>
              <a:tr h="153294">
                <a:tc>
                  <a:txBody>
                    <a:bodyPr/>
                    <a:lstStyle/>
                    <a:p>
                      <a:pPr algn="l" rtl="0" fontAlgn="t"/>
                      <a:r>
                        <a:rPr lang="en-US" sz="1000" b="1" u="none" strike="noStrike" dirty="0">
                          <a:solidFill>
                            <a:srgbClr val="000000"/>
                          </a:solidFill>
                          <a:effectLst/>
                        </a:rPr>
                        <a:t>Lyme Elementary School</a:t>
                      </a:r>
                      <a:endParaRPr lang="en-US" sz="1000" b="1"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1" u="none" strike="noStrike" dirty="0">
                          <a:solidFill>
                            <a:srgbClr val="000000"/>
                          </a:solidFill>
                          <a:effectLst/>
                        </a:rPr>
                        <a:t>K-8</a:t>
                      </a:r>
                      <a:endParaRPr lang="en-US" sz="1000" b="1"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1" u="none" strike="noStrike" dirty="0">
                          <a:solidFill>
                            <a:srgbClr val="000000"/>
                          </a:solidFill>
                          <a:effectLst/>
                        </a:rPr>
                        <a:t>26484.31</a:t>
                      </a:r>
                      <a:endParaRPr lang="en-US" sz="1000" b="1"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1" u="none" strike="noStrike" dirty="0">
                          <a:solidFill>
                            <a:srgbClr val="000000"/>
                          </a:solidFill>
                          <a:effectLst/>
                        </a:rPr>
                        <a:t>78.5%</a:t>
                      </a:r>
                      <a:endParaRPr lang="en-US" sz="1000" b="1" i="0" u="none" strike="noStrike" dirty="0">
                        <a:solidFill>
                          <a:srgbClr val="000000"/>
                        </a:solidFill>
                        <a:effectLst/>
                        <a:latin typeface="Calibri   "/>
                      </a:endParaRPr>
                    </a:p>
                  </a:txBody>
                  <a:tcPr marL="0" marR="0" marT="0" marB="0" anchor="ctr">
                    <a:solidFill>
                      <a:srgbClr val="FFC000"/>
                    </a:solidFill>
                  </a:tcPr>
                </a:tc>
                <a:extLst>
                  <a:ext uri="{0D108BD9-81ED-4DB2-BD59-A6C34878D82A}">
                    <a16:rowId xmlns:a16="http://schemas.microsoft.com/office/drawing/2014/main" val="3263089033"/>
                  </a:ext>
                </a:extLst>
              </a:tr>
              <a:tr h="153294">
                <a:tc>
                  <a:txBody>
                    <a:bodyPr/>
                    <a:lstStyle/>
                    <a:p>
                      <a:pPr algn="l" fontAlgn="b"/>
                      <a:r>
                        <a:rPr lang="en-US" sz="1000" b="0" u="none" strike="noStrike" dirty="0">
                          <a:solidFill>
                            <a:srgbClr val="000000"/>
                          </a:solidFill>
                          <a:effectLst/>
                        </a:rPr>
                        <a:t>Marlborough Elementary School</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PreK-8</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23865.15</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62.9%</a:t>
                      </a:r>
                      <a:endParaRPr lang="en-US" sz="10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2001162714"/>
                  </a:ext>
                </a:extLst>
              </a:tr>
              <a:tr h="153294">
                <a:tc>
                  <a:txBody>
                    <a:bodyPr/>
                    <a:lstStyle/>
                    <a:p>
                      <a:pPr algn="l" rtl="0" fontAlgn="t"/>
                      <a:r>
                        <a:rPr lang="en-US" sz="1000" b="0" u="none" strike="noStrike" dirty="0">
                          <a:solidFill>
                            <a:srgbClr val="000000"/>
                          </a:solidFill>
                          <a:effectLst/>
                        </a:rPr>
                        <a:t>Mont Vernon Village School</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000" b="0" u="none" strike="noStrike" dirty="0">
                          <a:solidFill>
                            <a:srgbClr val="000000"/>
                          </a:solidFill>
                          <a:effectLst/>
                        </a:rPr>
                        <a:t>K-6</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0" u="none" strike="noStrike" dirty="0">
                          <a:solidFill>
                            <a:srgbClr val="000000"/>
                          </a:solidFill>
                          <a:effectLst/>
                        </a:rPr>
                        <a:t>18189.66</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0" u="none" strike="noStrike" dirty="0">
                          <a:solidFill>
                            <a:srgbClr val="000000"/>
                          </a:solidFill>
                          <a:effectLst/>
                        </a:rPr>
                        <a:t>46.8%</a:t>
                      </a:r>
                      <a:endParaRPr lang="en-US" sz="1000" b="0" i="0" u="none" strike="noStrike" dirty="0">
                        <a:solidFill>
                          <a:srgbClr val="000000"/>
                        </a:solidFill>
                        <a:effectLst/>
                        <a:latin typeface="Calibri   "/>
                      </a:endParaRPr>
                    </a:p>
                  </a:txBody>
                  <a:tcPr marL="0" marR="0" marT="0" marB="0" anchor="ctr">
                    <a:solidFill>
                      <a:srgbClr val="FFC000"/>
                    </a:solidFill>
                  </a:tcPr>
                </a:tc>
                <a:extLst>
                  <a:ext uri="{0D108BD9-81ED-4DB2-BD59-A6C34878D82A}">
                    <a16:rowId xmlns:a16="http://schemas.microsoft.com/office/drawing/2014/main" val="1543061042"/>
                  </a:ext>
                </a:extLst>
              </a:tr>
              <a:tr h="153294">
                <a:tc>
                  <a:txBody>
                    <a:bodyPr/>
                    <a:lstStyle/>
                    <a:p>
                      <a:pPr algn="l" rtl="0" fontAlgn="t"/>
                      <a:r>
                        <a:rPr lang="en-US" sz="1000" b="0" u="none" strike="noStrike" dirty="0">
                          <a:solidFill>
                            <a:srgbClr val="000000"/>
                          </a:solidFill>
                          <a:effectLst/>
                        </a:rPr>
                        <a:t>Plainfield Elementary School</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0" u="none" strike="noStrike" dirty="0">
                          <a:solidFill>
                            <a:srgbClr val="000000"/>
                          </a:solidFill>
                          <a:effectLst/>
                        </a:rPr>
                        <a:t>K-8</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0" u="none" strike="noStrike" dirty="0">
                          <a:solidFill>
                            <a:srgbClr val="000000"/>
                          </a:solidFill>
                          <a:effectLst/>
                        </a:rPr>
                        <a:t>23790.24</a:t>
                      </a:r>
                      <a:endParaRPr lang="en-US" sz="10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000" b="0" u="none" strike="noStrike" dirty="0">
                          <a:solidFill>
                            <a:srgbClr val="000000"/>
                          </a:solidFill>
                          <a:effectLst/>
                        </a:rPr>
                        <a:t>51.9%</a:t>
                      </a:r>
                      <a:endParaRPr lang="en-US" sz="1000" b="0" i="0" u="none" strike="noStrike" dirty="0">
                        <a:solidFill>
                          <a:srgbClr val="000000"/>
                        </a:solidFill>
                        <a:effectLst/>
                        <a:latin typeface="Calibri   "/>
                      </a:endParaRPr>
                    </a:p>
                  </a:txBody>
                  <a:tcPr marL="0" marR="0" marT="0" marB="0" anchor="ctr">
                    <a:solidFill>
                      <a:srgbClr val="FFC000"/>
                    </a:solidFill>
                  </a:tcPr>
                </a:tc>
                <a:extLst>
                  <a:ext uri="{0D108BD9-81ED-4DB2-BD59-A6C34878D82A}">
                    <a16:rowId xmlns:a16="http://schemas.microsoft.com/office/drawing/2014/main" val="2387487399"/>
                  </a:ext>
                </a:extLst>
              </a:tr>
              <a:tr h="153294">
                <a:tc>
                  <a:txBody>
                    <a:bodyPr/>
                    <a:lstStyle/>
                    <a:p>
                      <a:pPr algn="l" rtl="0" fontAlgn="t"/>
                      <a:r>
                        <a:rPr lang="en-US" sz="1000" b="0" u="none" strike="noStrike" dirty="0">
                          <a:solidFill>
                            <a:srgbClr val="000000"/>
                          </a:solidFill>
                          <a:effectLst/>
                        </a:rPr>
                        <a:t>Rollinsford Grade School</a:t>
                      </a:r>
                      <a:endParaRPr lang="en-US" sz="1000" b="0" i="0" u="none" strike="noStrike" dirty="0">
                        <a:solidFill>
                          <a:srgbClr val="000000"/>
                        </a:solidFill>
                        <a:effectLst/>
                        <a:latin typeface="Calibri   "/>
                      </a:endParaRPr>
                    </a:p>
                  </a:txBody>
                  <a:tcPr marL="0" marR="0" marT="0" marB="0" anchor="ctr"/>
                </a:tc>
                <a:tc>
                  <a:txBody>
                    <a:bodyPr/>
                    <a:lstStyle/>
                    <a:p>
                      <a:pPr algn="ctr" rtl="0" fontAlgn="t"/>
                      <a:r>
                        <a:rPr lang="en-US" sz="1000" b="0" u="none" strike="noStrike" dirty="0">
                          <a:solidFill>
                            <a:srgbClr val="000000"/>
                          </a:solidFill>
                          <a:effectLst/>
                        </a:rPr>
                        <a:t>K-6</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24600.11</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60.4%</a:t>
                      </a:r>
                      <a:endParaRPr lang="en-US" sz="10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2374112060"/>
                  </a:ext>
                </a:extLst>
              </a:tr>
              <a:tr h="153294">
                <a:tc>
                  <a:txBody>
                    <a:bodyPr/>
                    <a:lstStyle/>
                    <a:p>
                      <a:pPr algn="l" rtl="0" fontAlgn="t"/>
                      <a:r>
                        <a:rPr lang="en-US" sz="1000" b="0" u="none" strike="noStrike">
                          <a:solidFill>
                            <a:srgbClr val="000000"/>
                          </a:solidFill>
                          <a:effectLst/>
                        </a:rPr>
                        <a:t>Kenneth A. Brett School</a:t>
                      </a:r>
                      <a:endParaRPr lang="en-US" sz="1000" b="0" i="0" u="none" strike="noStrike">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K-8</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26538.50</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42.5%</a:t>
                      </a:r>
                      <a:endParaRPr lang="en-US" sz="10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1484461708"/>
                  </a:ext>
                </a:extLst>
              </a:tr>
              <a:tr h="153294">
                <a:tc>
                  <a:txBody>
                    <a:bodyPr/>
                    <a:lstStyle/>
                    <a:p>
                      <a:pPr algn="l" rtl="0" fontAlgn="t"/>
                      <a:r>
                        <a:rPr lang="en-US" sz="1000" b="0" u="none" strike="noStrike" dirty="0">
                          <a:solidFill>
                            <a:srgbClr val="000000"/>
                          </a:solidFill>
                          <a:effectLst/>
                        </a:rPr>
                        <a:t>Thornton Central School</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K-8</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25581.47</a:t>
                      </a:r>
                      <a:endParaRPr lang="en-US" sz="1000" b="0" i="0" u="none" strike="noStrike" dirty="0">
                        <a:solidFill>
                          <a:srgbClr val="000000"/>
                        </a:solidFill>
                        <a:effectLst/>
                        <a:latin typeface="Calibri   "/>
                      </a:endParaRPr>
                    </a:p>
                  </a:txBody>
                  <a:tcPr marL="0" marR="0" marT="0" marB="0" anchor="ctr"/>
                </a:tc>
                <a:tc>
                  <a:txBody>
                    <a:bodyPr/>
                    <a:lstStyle/>
                    <a:p>
                      <a:pPr algn="ctr" fontAlgn="b"/>
                      <a:r>
                        <a:rPr lang="en-US" sz="1000" b="0" u="none" strike="noStrike" dirty="0">
                          <a:solidFill>
                            <a:srgbClr val="000000"/>
                          </a:solidFill>
                          <a:effectLst/>
                        </a:rPr>
                        <a:t>72.6%</a:t>
                      </a:r>
                      <a:endParaRPr lang="en-US" sz="1000" b="0"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281875807"/>
                  </a:ext>
                </a:extLst>
              </a:tr>
              <a:tr h="153294">
                <a:tc>
                  <a:txBody>
                    <a:bodyPr/>
                    <a:lstStyle/>
                    <a:p>
                      <a:pPr algn="l" rtl="0" fontAlgn="t"/>
                      <a:r>
                        <a:rPr lang="en-US" sz="1000" b="1" u="none" strike="noStrike" dirty="0">
                          <a:solidFill>
                            <a:srgbClr val="000000"/>
                          </a:solidFill>
                          <a:effectLst/>
                        </a:rPr>
                        <a:t>Median</a:t>
                      </a:r>
                      <a:endParaRPr lang="en-US" sz="1000" b="1" i="0" u="none" strike="noStrike" dirty="0">
                        <a:solidFill>
                          <a:srgbClr val="000000"/>
                        </a:solidFill>
                        <a:effectLst/>
                        <a:latin typeface="Calibri   "/>
                      </a:endParaRPr>
                    </a:p>
                  </a:txBody>
                  <a:tcPr marL="0" marR="0" marT="0" marB="0" anchor="ctr"/>
                </a:tc>
                <a:tc>
                  <a:txBody>
                    <a:bodyPr/>
                    <a:lstStyle/>
                    <a:p>
                      <a:pPr algn="ctr" fontAlgn="b"/>
                      <a:endParaRPr lang="en-US" sz="1000" b="1" i="0" u="none" strike="noStrike" dirty="0">
                        <a:solidFill>
                          <a:schemeClr val="bg1"/>
                        </a:solidFill>
                        <a:effectLst/>
                        <a:latin typeface="Calibri   "/>
                      </a:endParaRPr>
                    </a:p>
                  </a:txBody>
                  <a:tcPr marL="0" marR="0" marT="0" marB="0" anchor="ctr"/>
                </a:tc>
                <a:tc>
                  <a:txBody>
                    <a:bodyPr/>
                    <a:lstStyle/>
                    <a:p>
                      <a:pPr algn="ctr" fontAlgn="b"/>
                      <a:r>
                        <a:rPr lang="en-US" sz="1000" b="1" u="none" strike="noStrike" dirty="0">
                          <a:solidFill>
                            <a:srgbClr val="000000"/>
                          </a:solidFill>
                          <a:effectLst/>
                        </a:rPr>
                        <a:t>21889.02</a:t>
                      </a:r>
                      <a:endParaRPr lang="en-US" sz="1000" b="1" i="0" u="none" strike="noStrike" dirty="0">
                        <a:solidFill>
                          <a:srgbClr val="000000"/>
                        </a:solidFill>
                        <a:effectLst/>
                        <a:latin typeface="Calibri   "/>
                      </a:endParaRPr>
                    </a:p>
                  </a:txBody>
                  <a:tcPr marL="0" marR="0" marT="0" marB="0" anchor="ctr"/>
                </a:tc>
                <a:tc>
                  <a:txBody>
                    <a:bodyPr/>
                    <a:lstStyle/>
                    <a:p>
                      <a:pPr algn="ctr" fontAlgn="b"/>
                      <a:r>
                        <a:rPr lang="en-US" sz="1000" b="1" u="none" strike="noStrike" dirty="0">
                          <a:solidFill>
                            <a:srgbClr val="000000"/>
                          </a:solidFill>
                          <a:effectLst/>
                        </a:rPr>
                        <a:t>62.8%</a:t>
                      </a:r>
                      <a:endParaRPr lang="en-US" sz="1000" b="1" i="0" u="none" strike="noStrike" dirty="0">
                        <a:solidFill>
                          <a:srgbClr val="000000"/>
                        </a:solidFill>
                        <a:effectLst/>
                        <a:latin typeface="Calibri   "/>
                      </a:endParaRPr>
                    </a:p>
                  </a:txBody>
                  <a:tcPr marL="0" marR="0" marT="0" marB="0" anchor="ctr"/>
                </a:tc>
                <a:extLst>
                  <a:ext uri="{0D108BD9-81ED-4DB2-BD59-A6C34878D82A}">
                    <a16:rowId xmlns:a16="http://schemas.microsoft.com/office/drawing/2014/main" val="2288855921"/>
                  </a:ext>
                </a:extLst>
              </a:tr>
            </a:tbl>
          </a:graphicData>
        </a:graphic>
      </p:graphicFrame>
      <p:sp>
        <p:nvSpPr>
          <p:cNvPr id="7" name="TextBox 6">
            <a:extLst>
              <a:ext uri="{FF2B5EF4-FFF2-40B4-BE49-F238E27FC236}">
                <a16:creationId xmlns:a16="http://schemas.microsoft.com/office/drawing/2014/main" id="{5331D45A-D3AD-D16F-815B-4A16DF7DBB57}"/>
              </a:ext>
            </a:extLst>
          </p:cNvPr>
          <p:cNvSpPr txBox="1"/>
          <p:nvPr/>
        </p:nvSpPr>
        <p:spPr>
          <a:xfrm>
            <a:off x="581638" y="1213922"/>
            <a:ext cx="11028725" cy="646331"/>
          </a:xfrm>
          <a:prstGeom prst="rect">
            <a:avLst/>
          </a:prstGeom>
          <a:noFill/>
        </p:spPr>
        <p:txBody>
          <a:bodyPr wrap="none" rtlCol="0">
            <a:spAutoFit/>
          </a:bodyPr>
          <a:lstStyle/>
          <a:p>
            <a:r>
              <a:rPr lang="en-US" dirty="0"/>
              <a:t>NH DOE calculates cost per pupil as : [(school operating expenses) – (transportation costs) – (tuition revenue)]/ADM</a:t>
            </a:r>
          </a:p>
          <a:p>
            <a:r>
              <a:rPr lang="en-US" dirty="0"/>
              <a:t>In FY2022, the state average CPP was $19,399.97 (PreK-12) </a:t>
            </a:r>
          </a:p>
        </p:txBody>
      </p:sp>
      <p:sp>
        <p:nvSpPr>
          <p:cNvPr id="8" name="TextBox 7">
            <a:extLst>
              <a:ext uri="{FF2B5EF4-FFF2-40B4-BE49-F238E27FC236}">
                <a16:creationId xmlns:a16="http://schemas.microsoft.com/office/drawing/2014/main" id="{0C8CEF0C-E5BC-BD53-575B-F5F08CB82603}"/>
              </a:ext>
            </a:extLst>
          </p:cNvPr>
          <p:cNvSpPr txBox="1"/>
          <p:nvPr/>
        </p:nvSpPr>
        <p:spPr>
          <a:xfrm>
            <a:off x="6908333" y="5082966"/>
            <a:ext cx="4702030" cy="1600438"/>
          </a:xfrm>
          <a:prstGeom prst="rect">
            <a:avLst/>
          </a:prstGeom>
          <a:noFill/>
        </p:spPr>
        <p:txBody>
          <a:bodyPr wrap="square" rtlCol="0">
            <a:spAutoFit/>
          </a:bodyPr>
          <a:lstStyle/>
          <a:p>
            <a:r>
              <a:rPr lang="en-US" sz="1400" b="1" u="sng" dirty="0"/>
              <a:t>Take-away points</a:t>
            </a:r>
          </a:p>
          <a:p>
            <a:pPr marL="171450" indent="-171450">
              <a:buFont typeface="Arial" panose="020B0604020202020204" pitchFamily="34" charset="0"/>
              <a:buChar char="•"/>
            </a:pPr>
            <a:r>
              <a:rPr lang="en-US" sz="1400" dirty="0"/>
              <a:t>Over the past 12 years, some schools on the list have more tightly controlled increases in costs than others. </a:t>
            </a:r>
          </a:p>
          <a:p>
            <a:pPr marL="171450" indent="-171450">
              <a:buFont typeface="Arial" panose="020B0604020202020204" pitchFamily="34" charset="0"/>
              <a:buChar char="•"/>
            </a:pPr>
            <a:r>
              <a:rPr lang="en-US" sz="1400" dirty="0"/>
              <a:t>The increase in cost in Lyme is greater than the median increase for all the listed schools. </a:t>
            </a:r>
          </a:p>
          <a:p>
            <a:pPr marL="171450" indent="-171450">
              <a:buFont typeface="Arial" panose="020B0604020202020204" pitchFamily="34" charset="0"/>
              <a:buChar char="•"/>
            </a:pPr>
            <a:r>
              <a:rPr lang="en-US" sz="1400" dirty="0"/>
              <a:t>Among the sub-listed “peer schools”,   Lyme had the second highest CPP in FY22</a:t>
            </a:r>
          </a:p>
        </p:txBody>
      </p:sp>
      <p:sp>
        <p:nvSpPr>
          <p:cNvPr id="3" name="Rectangle 2">
            <a:extLst>
              <a:ext uri="{FF2B5EF4-FFF2-40B4-BE49-F238E27FC236}">
                <a16:creationId xmlns:a16="http://schemas.microsoft.com/office/drawing/2014/main" id="{DD208FEB-DC58-A6AA-12C6-95CE02DDD980}"/>
              </a:ext>
            </a:extLst>
          </p:cNvPr>
          <p:cNvSpPr/>
          <p:nvPr/>
        </p:nvSpPr>
        <p:spPr>
          <a:xfrm>
            <a:off x="8011486" y="6176119"/>
            <a:ext cx="1887524" cy="24574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sub-list of peer schools,</a:t>
            </a:r>
          </a:p>
        </p:txBody>
      </p:sp>
      <p:sp>
        <p:nvSpPr>
          <p:cNvPr id="9" name="TextBox 8">
            <a:extLst>
              <a:ext uri="{FF2B5EF4-FFF2-40B4-BE49-F238E27FC236}">
                <a16:creationId xmlns:a16="http://schemas.microsoft.com/office/drawing/2014/main" id="{9884B63E-E1C5-8DF2-223D-4525D43B93DC}"/>
              </a:ext>
            </a:extLst>
          </p:cNvPr>
          <p:cNvSpPr txBox="1"/>
          <p:nvPr/>
        </p:nvSpPr>
        <p:spPr>
          <a:xfrm>
            <a:off x="9980909" y="6492875"/>
            <a:ext cx="2165657" cy="369332"/>
          </a:xfrm>
          <a:prstGeom prst="rect">
            <a:avLst/>
          </a:prstGeom>
          <a:noFill/>
        </p:spPr>
        <p:txBody>
          <a:bodyPr wrap="none" rtlCol="0">
            <a:spAutoFit/>
          </a:bodyPr>
          <a:lstStyle/>
          <a:p>
            <a:r>
              <a:rPr lang="en-US" dirty="0"/>
              <a:t>Data source: NH DOE</a:t>
            </a:r>
          </a:p>
        </p:txBody>
      </p:sp>
    </p:spTree>
    <p:extLst>
      <p:ext uri="{BB962C8B-B14F-4D97-AF65-F5344CB8AC3E}">
        <p14:creationId xmlns:p14="http://schemas.microsoft.com/office/powerpoint/2010/main" val="353165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48935-1DF5-2703-71A6-0907F8C9ABC1}"/>
              </a:ext>
            </a:extLst>
          </p:cNvPr>
          <p:cNvSpPr>
            <a:spLocks noGrp="1"/>
          </p:cNvSpPr>
          <p:nvPr>
            <p:ph type="title"/>
          </p:nvPr>
        </p:nvSpPr>
        <p:spPr/>
        <p:txBody>
          <a:bodyPr/>
          <a:lstStyle/>
          <a:p>
            <a:r>
              <a:rPr lang="en-US" dirty="0"/>
              <a:t>Another view of CPP, grouped by fiscal year</a:t>
            </a:r>
          </a:p>
        </p:txBody>
      </p:sp>
      <p:graphicFrame>
        <p:nvGraphicFramePr>
          <p:cNvPr id="4" name="Object 3">
            <a:extLst>
              <a:ext uri="{FF2B5EF4-FFF2-40B4-BE49-F238E27FC236}">
                <a16:creationId xmlns:a16="http://schemas.microsoft.com/office/drawing/2014/main" id="{23B910CB-89B7-47A3-7A7C-06829B2A6F0E}"/>
              </a:ext>
            </a:extLst>
          </p:cNvPr>
          <p:cNvGraphicFramePr>
            <a:graphicFrameLocks noChangeAspect="1"/>
          </p:cNvGraphicFramePr>
          <p:nvPr>
            <p:extLst>
              <p:ext uri="{D42A27DB-BD31-4B8C-83A1-F6EECF244321}">
                <p14:modId xmlns:p14="http://schemas.microsoft.com/office/powerpoint/2010/main" val="2707527453"/>
              </p:ext>
            </p:extLst>
          </p:nvPr>
        </p:nvGraphicFramePr>
        <p:xfrm>
          <a:off x="828675" y="1763713"/>
          <a:ext cx="6843713" cy="4645025"/>
        </p:xfrm>
        <a:graphic>
          <a:graphicData uri="http://schemas.openxmlformats.org/presentationml/2006/ole">
            <mc:AlternateContent xmlns:mc="http://schemas.openxmlformats.org/markup-compatibility/2006">
              <mc:Choice xmlns:v="urn:schemas-microsoft-com:vml" Requires="v">
                <p:oleObj name="Prism 9" r:id="rId2" imgW="6843659" imgH="4645688" progId="Prism9.Document">
                  <p:embed/>
                </p:oleObj>
              </mc:Choice>
              <mc:Fallback>
                <p:oleObj name="Prism 9" r:id="rId2" imgW="6843659" imgH="4645688" progId="Prism9.Document">
                  <p:embed/>
                  <p:pic>
                    <p:nvPicPr>
                      <p:cNvPr id="4" name="Object 3">
                        <a:extLst>
                          <a:ext uri="{FF2B5EF4-FFF2-40B4-BE49-F238E27FC236}">
                            <a16:creationId xmlns:a16="http://schemas.microsoft.com/office/drawing/2014/main" id="{23B910CB-89B7-47A3-7A7C-06829B2A6F0E}"/>
                          </a:ext>
                        </a:extLst>
                      </p:cNvPr>
                      <p:cNvPicPr/>
                      <p:nvPr/>
                    </p:nvPicPr>
                    <p:blipFill>
                      <a:blip r:embed="rId3"/>
                      <a:stretch>
                        <a:fillRect/>
                      </a:stretch>
                    </p:blipFill>
                    <p:spPr>
                      <a:xfrm>
                        <a:off x="828675" y="1763713"/>
                        <a:ext cx="6843713" cy="4645025"/>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519990DA-9259-D835-CC2D-CF7843AB64F4}"/>
              </a:ext>
            </a:extLst>
          </p:cNvPr>
          <p:cNvSpPr txBox="1"/>
          <p:nvPr/>
        </p:nvSpPr>
        <p:spPr>
          <a:xfrm>
            <a:off x="7672388" y="3022170"/>
            <a:ext cx="4274312" cy="923330"/>
          </a:xfrm>
          <a:prstGeom prst="rect">
            <a:avLst/>
          </a:prstGeom>
          <a:noFill/>
        </p:spPr>
        <p:txBody>
          <a:bodyPr wrap="square" rtlCol="0">
            <a:spAutoFit/>
          </a:bodyPr>
          <a:lstStyle/>
          <a:p>
            <a:pPr marL="285750" indent="-285750">
              <a:buFont typeface="Arial" panose="020B0604020202020204" pitchFamily="34" charset="0"/>
              <a:buChar char="•"/>
            </a:pPr>
            <a:r>
              <a:rPr lang="en-US" dirty="0"/>
              <a:t>In FY2017, Lyme’s CPP begins to surpass the mean CPP for the 17 schools on the list </a:t>
            </a:r>
            <a:r>
              <a:rPr lang="en-US" i="1" dirty="0"/>
              <a:t>(Lyme is the green dot) </a:t>
            </a:r>
          </a:p>
        </p:txBody>
      </p:sp>
      <p:sp>
        <p:nvSpPr>
          <p:cNvPr id="3" name="TextBox 2">
            <a:extLst>
              <a:ext uri="{FF2B5EF4-FFF2-40B4-BE49-F238E27FC236}">
                <a16:creationId xmlns:a16="http://schemas.microsoft.com/office/drawing/2014/main" id="{EA6A5D33-1F47-104F-F617-66E5F104395F}"/>
              </a:ext>
            </a:extLst>
          </p:cNvPr>
          <p:cNvSpPr txBox="1"/>
          <p:nvPr/>
        </p:nvSpPr>
        <p:spPr>
          <a:xfrm>
            <a:off x="9980909" y="6492875"/>
            <a:ext cx="2165657" cy="369332"/>
          </a:xfrm>
          <a:prstGeom prst="rect">
            <a:avLst/>
          </a:prstGeom>
          <a:noFill/>
        </p:spPr>
        <p:txBody>
          <a:bodyPr wrap="none" rtlCol="0">
            <a:spAutoFit/>
          </a:bodyPr>
          <a:lstStyle/>
          <a:p>
            <a:r>
              <a:rPr lang="en-US" dirty="0"/>
              <a:t>Data source: NH DOE</a:t>
            </a:r>
          </a:p>
        </p:txBody>
      </p:sp>
    </p:spTree>
    <p:extLst>
      <p:ext uri="{BB962C8B-B14F-4D97-AF65-F5344CB8AC3E}">
        <p14:creationId xmlns:p14="http://schemas.microsoft.com/office/powerpoint/2010/main" val="3603006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1175E-2DA1-9FC4-EBBB-9ECBD3830559}"/>
              </a:ext>
            </a:extLst>
          </p:cNvPr>
          <p:cNvSpPr>
            <a:spLocks noGrp="1"/>
          </p:cNvSpPr>
          <p:nvPr>
            <p:ph type="title"/>
          </p:nvPr>
        </p:nvSpPr>
        <p:spPr/>
        <p:txBody>
          <a:bodyPr>
            <a:normAutofit/>
          </a:bodyPr>
          <a:lstStyle/>
          <a:p>
            <a:r>
              <a:rPr lang="en-US" sz="3200" dirty="0">
                <a:hlinkClick r:id="rId2"/>
              </a:rPr>
              <a:t>NHSAS testing </a:t>
            </a:r>
            <a:r>
              <a:rPr lang="en-US" sz="3200" dirty="0"/>
              <a:t>is a metric used by NH DOE and the Lyme School to assess student performance</a:t>
            </a:r>
          </a:p>
        </p:txBody>
      </p:sp>
      <p:graphicFrame>
        <p:nvGraphicFramePr>
          <p:cNvPr id="4" name="Table 4">
            <a:extLst>
              <a:ext uri="{FF2B5EF4-FFF2-40B4-BE49-F238E27FC236}">
                <a16:creationId xmlns:a16="http://schemas.microsoft.com/office/drawing/2014/main" id="{24AD74B9-6D02-6D78-A9AE-78BB018061C6}"/>
              </a:ext>
            </a:extLst>
          </p:cNvPr>
          <p:cNvGraphicFramePr>
            <a:graphicFrameLocks noGrp="1"/>
          </p:cNvGraphicFramePr>
          <p:nvPr>
            <p:ph idx="1"/>
            <p:extLst>
              <p:ext uri="{D42A27DB-BD31-4B8C-83A1-F6EECF244321}">
                <p14:modId xmlns:p14="http://schemas.microsoft.com/office/powerpoint/2010/main" val="2576918473"/>
              </p:ext>
            </p:extLst>
          </p:nvPr>
        </p:nvGraphicFramePr>
        <p:xfrm>
          <a:off x="393583" y="1690688"/>
          <a:ext cx="8887356" cy="4924020"/>
        </p:xfrm>
        <a:graphic>
          <a:graphicData uri="http://schemas.openxmlformats.org/drawingml/2006/table">
            <a:tbl>
              <a:tblPr firstRow="1" bandRow="1">
                <a:tableStyleId>{9D7B26C5-4107-4FEC-AEDC-1716B250A1EF}</a:tableStyleId>
              </a:tblPr>
              <a:tblGrid>
                <a:gridCol w="1171905">
                  <a:extLst>
                    <a:ext uri="{9D8B030D-6E8A-4147-A177-3AD203B41FA5}">
                      <a16:colId xmlns:a16="http://schemas.microsoft.com/office/drawing/2014/main" val="2683463093"/>
                    </a:ext>
                  </a:extLst>
                </a:gridCol>
                <a:gridCol w="2066887">
                  <a:extLst>
                    <a:ext uri="{9D8B030D-6E8A-4147-A177-3AD203B41FA5}">
                      <a16:colId xmlns:a16="http://schemas.microsoft.com/office/drawing/2014/main" val="260681417"/>
                    </a:ext>
                  </a:extLst>
                </a:gridCol>
                <a:gridCol w="870257">
                  <a:extLst>
                    <a:ext uri="{9D8B030D-6E8A-4147-A177-3AD203B41FA5}">
                      <a16:colId xmlns:a16="http://schemas.microsoft.com/office/drawing/2014/main" val="2268277773"/>
                    </a:ext>
                  </a:extLst>
                </a:gridCol>
                <a:gridCol w="1210791">
                  <a:extLst>
                    <a:ext uri="{9D8B030D-6E8A-4147-A177-3AD203B41FA5}">
                      <a16:colId xmlns:a16="http://schemas.microsoft.com/office/drawing/2014/main" val="39553253"/>
                    </a:ext>
                  </a:extLst>
                </a:gridCol>
                <a:gridCol w="1248629">
                  <a:extLst>
                    <a:ext uri="{9D8B030D-6E8A-4147-A177-3AD203B41FA5}">
                      <a16:colId xmlns:a16="http://schemas.microsoft.com/office/drawing/2014/main" val="4230731076"/>
                    </a:ext>
                  </a:extLst>
                </a:gridCol>
                <a:gridCol w="1112939">
                  <a:extLst>
                    <a:ext uri="{9D8B030D-6E8A-4147-A177-3AD203B41FA5}">
                      <a16:colId xmlns:a16="http://schemas.microsoft.com/office/drawing/2014/main" val="2493648320"/>
                    </a:ext>
                  </a:extLst>
                </a:gridCol>
                <a:gridCol w="1205948">
                  <a:extLst>
                    <a:ext uri="{9D8B030D-6E8A-4147-A177-3AD203B41FA5}">
                      <a16:colId xmlns:a16="http://schemas.microsoft.com/office/drawing/2014/main" val="1235716860"/>
                    </a:ext>
                  </a:extLst>
                </a:gridCol>
              </a:tblGrid>
              <a:tr h="509088">
                <a:tc>
                  <a:txBody>
                    <a:bodyPr/>
                    <a:lstStyle/>
                    <a:p>
                      <a:pPr algn="ctr" rtl="0" fontAlgn="b"/>
                      <a:r>
                        <a:rPr lang="en-US" sz="1100" b="1" u="none" strike="noStrike" dirty="0">
                          <a:solidFill>
                            <a:schemeClr val="tx1">
                              <a:lumMod val="95000"/>
                              <a:lumOff val="5000"/>
                            </a:schemeClr>
                          </a:solidFill>
                          <a:effectLst/>
                        </a:rPr>
                        <a:t>District</a:t>
                      </a:r>
                      <a:endParaRPr lang="en-US" sz="1100" b="1" i="0" u="none" strike="noStrike" dirty="0">
                        <a:solidFill>
                          <a:schemeClr val="tx1">
                            <a:lumMod val="95000"/>
                            <a:lumOff val="5000"/>
                          </a:schemeClr>
                        </a:solidFill>
                        <a:effectLst/>
                        <a:latin typeface="Calibri" panose="020F0502020204030204" pitchFamily="34" charset="0"/>
                      </a:endParaRPr>
                    </a:p>
                  </a:txBody>
                  <a:tcPr marL="0" marR="0" marT="0" marB="0" anchor="ctr"/>
                </a:tc>
                <a:tc>
                  <a:txBody>
                    <a:bodyPr/>
                    <a:lstStyle/>
                    <a:p>
                      <a:pPr algn="ctr"/>
                      <a:r>
                        <a:rPr lang="en-US" sz="1100" dirty="0">
                          <a:solidFill>
                            <a:schemeClr val="tx1">
                              <a:lumMod val="95000"/>
                              <a:lumOff val="5000"/>
                            </a:schemeClr>
                          </a:solidFill>
                        </a:rPr>
                        <a:t>School Name</a:t>
                      </a:r>
                      <a:endParaRPr lang="en-US" sz="1100" dirty="0">
                        <a:solidFill>
                          <a:schemeClr val="tx1">
                            <a:lumMod val="95000"/>
                            <a:lumOff val="5000"/>
                          </a:schemeClr>
                        </a:solidFill>
                        <a:latin typeface="Calibri  "/>
                      </a:endParaRPr>
                    </a:p>
                  </a:txBody>
                  <a:tcPr anchor="ctr"/>
                </a:tc>
                <a:tc>
                  <a:txBody>
                    <a:bodyPr/>
                    <a:lstStyle/>
                    <a:p>
                      <a:pPr algn="ctr"/>
                      <a:r>
                        <a:rPr lang="en-US" sz="1100" dirty="0">
                          <a:solidFill>
                            <a:schemeClr val="tx1">
                              <a:lumMod val="95000"/>
                              <a:lumOff val="5000"/>
                            </a:schemeClr>
                          </a:solidFill>
                        </a:rPr>
                        <a:t>School Operated (FY2022)</a:t>
                      </a:r>
                      <a:endParaRPr lang="en-US" sz="1100" dirty="0">
                        <a:solidFill>
                          <a:schemeClr val="tx1">
                            <a:lumMod val="95000"/>
                            <a:lumOff val="5000"/>
                          </a:schemeClr>
                        </a:solidFill>
                        <a:latin typeface="Calibri  "/>
                      </a:endParaRPr>
                    </a:p>
                  </a:txBody>
                  <a:tcPr anchor="ctr"/>
                </a:tc>
                <a:tc>
                  <a:txBody>
                    <a:bodyPr/>
                    <a:lstStyle/>
                    <a:p>
                      <a:pPr algn="ctr"/>
                      <a:r>
                        <a:rPr lang="en-US" sz="1100" dirty="0">
                          <a:solidFill>
                            <a:schemeClr val="tx1">
                              <a:lumMod val="95000"/>
                              <a:lumOff val="5000"/>
                            </a:schemeClr>
                          </a:solidFill>
                        </a:rPr>
                        <a:t>% of students scoring above proficiency in math </a:t>
                      </a:r>
                    </a:p>
                    <a:p>
                      <a:pPr algn="ctr"/>
                      <a:r>
                        <a:rPr lang="en-US" sz="1100" dirty="0">
                          <a:solidFill>
                            <a:schemeClr val="tx1">
                              <a:lumMod val="95000"/>
                              <a:lumOff val="5000"/>
                            </a:schemeClr>
                          </a:solidFill>
                        </a:rPr>
                        <a:t>(FY2022)</a:t>
                      </a:r>
                      <a:endParaRPr lang="en-US" sz="1100" dirty="0">
                        <a:solidFill>
                          <a:schemeClr val="tx1">
                            <a:lumMod val="95000"/>
                            <a:lumOff val="5000"/>
                          </a:schemeClr>
                        </a:solidFill>
                        <a:latin typeface="Calibri  "/>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lumMod val="95000"/>
                              <a:lumOff val="5000"/>
                            </a:schemeClr>
                          </a:solidFill>
                        </a:rPr>
                        <a:t>% of students scoring above proficiency in reading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lumMod val="95000"/>
                              <a:lumOff val="5000"/>
                            </a:schemeClr>
                          </a:solidFill>
                        </a:rPr>
                        <a:t>(FY2022)</a:t>
                      </a:r>
                      <a:endParaRPr lang="en-US" sz="1100" dirty="0">
                        <a:solidFill>
                          <a:schemeClr val="tx1">
                            <a:lumMod val="95000"/>
                            <a:lumOff val="5000"/>
                          </a:schemeClr>
                        </a:solidFill>
                        <a:latin typeface="Calibri  "/>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lumMod val="95000"/>
                              <a:lumOff val="5000"/>
                            </a:schemeClr>
                          </a:solidFill>
                          <a:latin typeface="Calibri  "/>
                        </a:rPr>
                        <a:t>% participation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lumMod val="95000"/>
                              <a:lumOff val="5000"/>
                            </a:schemeClr>
                          </a:solidFill>
                          <a:latin typeface="Calibri  "/>
                        </a:rPr>
                        <a:t>(math/reading)</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solidFill>
                          <a:schemeClr val="tx1">
                            <a:lumMod val="95000"/>
                            <a:lumOff val="5000"/>
                          </a:schemeClr>
                        </a:solidFill>
                        <a:latin typeface="Calibri  "/>
                      </a:endParaRPr>
                    </a:p>
                  </a:txBody>
                  <a:tcPr anchor="ctr"/>
                </a:tc>
                <a:tc>
                  <a:txBody>
                    <a:bodyPr/>
                    <a:lstStyle/>
                    <a:p>
                      <a:pPr algn="ctr" fontAlgn="b"/>
                      <a:r>
                        <a:rPr lang="en-US" sz="1100" b="1" u="none" strike="noStrike" dirty="0">
                          <a:solidFill>
                            <a:schemeClr val="tx1">
                              <a:lumMod val="95000"/>
                              <a:lumOff val="5000"/>
                            </a:schemeClr>
                          </a:solidFill>
                          <a:effectLst/>
                        </a:rPr>
                        <a:t>CPP </a:t>
                      </a:r>
                    </a:p>
                    <a:p>
                      <a:pPr algn="ctr" fontAlgn="b"/>
                      <a:r>
                        <a:rPr lang="en-US" sz="1100" b="1" u="none" strike="noStrike" dirty="0">
                          <a:solidFill>
                            <a:schemeClr val="tx1">
                              <a:lumMod val="95000"/>
                              <a:lumOff val="5000"/>
                            </a:schemeClr>
                          </a:solidFill>
                          <a:effectLst/>
                        </a:rPr>
                        <a:t>(FY2022)</a:t>
                      </a:r>
                      <a:endParaRPr lang="en-US" sz="1100" b="1" i="0" u="none" strike="noStrike" dirty="0">
                        <a:solidFill>
                          <a:schemeClr val="tx1">
                            <a:lumMod val="95000"/>
                            <a:lumOff val="5000"/>
                          </a:schemeClr>
                        </a:solidFill>
                        <a:effectLst/>
                        <a:latin typeface="Calibri" panose="020F0502020204030204" pitchFamily="34" charset="0"/>
                      </a:endParaRPr>
                    </a:p>
                  </a:txBody>
                  <a:tcPr marL="0" marR="0" marT="0" marB="0" anchor="ctr"/>
                </a:tc>
                <a:extLst>
                  <a:ext uri="{0D108BD9-81ED-4DB2-BD59-A6C34878D82A}">
                    <a16:rowId xmlns:a16="http://schemas.microsoft.com/office/drawing/2014/main" val="1928412040"/>
                  </a:ext>
                </a:extLst>
              </a:tr>
              <a:tr h="221910">
                <a:tc>
                  <a:txBody>
                    <a:bodyPr/>
                    <a:lstStyle/>
                    <a:p>
                      <a:pPr algn="l" rtl="0" fontAlgn="t"/>
                      <a:r>
                        <a:rPr lang="en-US" sz="1100" b="0" u="none" strike="noStrike" dirty="0">
                          <a:solidFill>
                            <a:schemeClr val="tx1">
                              <a:lumMod val="95000"/>
                              <a:lumOff val="5000"/>
                            </a:schemeClr>
                          </a:solidFill>
                          <a:effectLst/>
                        </a:rPr>
                        <a:t>Andover</a:t>
                      </a:r>
                      <a:endParaRPr lang="en-US" sz="1100" b="0" i="0" u="none" strike="noStrike" dirty="0">
                        <a:solidFill>
                          <a:schemeClr val="tx1">
                            <a:lumMod val="95000"/>
                            <a:lumOff val="5000"/>
                          </a:schemeClr>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chemeClr val="tx1">
                              <a:lumMod val="95000"/>
                              <a:lumOff val="5000"/>
                            </a:schemeClr>
                          </a:solidFill>
                          <a:effectLst/>
                        </a:rPr>
                        <a:t>Andover Elementary School</a:t>
                      </a:r>
                      <a:endParaRPr lang="en-US" sz="1100" b="0" i="0" u="none" strike="noStrike" dirty="0">
                        <a:solidFill>
                          <a:schemeClr val="tx1">
                            <a:lumMod val="95000"/>
                            <a:lumOff val="5000"/>
                          </a:schemeClr>
                        </a:solidFill>
                        <a:effectLst/>
                        <a:latin typeface="Calibri  "/>
                      </a:endParaRPr>
                    </a:p>
                  </a:txBody>
                  <a:tcPr marL="0" marR="0" marT="0" marB="0" anchor="ctr"/>
                </a:tc>
                <a:tc>
                  <a:txBody>
                    <a:bodyPr/>
                    <a:lstStyle/>
                    <a:p>
                      <a:pPr algn="ctr" fontAlgn="b"/>
                      <a:r>
                        <a:rPr lang="en-US" sz="1100" b="0" u="none" strike="noStrike" dirty="0">
                          <a:solidFill>
                            <a:schemeClr val="tx1">
                              <a:lumMod val="95000"/>
                              <a:lumOff val="5000"/>
                            </a:schemeClr>
                          </a:solidFill>
                          <a:effectLst/>
                        </a:rPr>
                        <a:t>K-8</a:t>
                      </a:r>
                      <a:endParaRPr lang="en-US" sz="1100" b="0" i="0" u="none" strike="noStrike" dirty="0">
                        <a:solidFill>
                          <a:schemeClr val="tx1">
                            <a:lumMod val="95000"/>
                            <a:lumOff val="5000"/>
                          </a:schemeClr>
                        </a:solidFill>
                        <a:effectLst/>
                        <a:latin typeface="Calibri  "/>
                      </a:endParaRPr>
                    </a:p>
                  </a:txBody>
                  <a:tcPr marL="0" marR="0" marT="0" marB="0" anchor="ctr"/>
                </a:tc>
                <a:tc>
                  <a:txBody>
                    <a:bodyPr/>
                    <a:lstStyle/>
                    <a:p>
                      <a:pPr algn="ctr" fontAlgn="b"/>
                      <a:r>
                        <a:rPr lang="en-US" sz="1100" b="0" u="none" strike="noStrike" dirty="0">
                          <a:solidFill>
                            <a:schemeClr val="tx1">
                              <a:lumMod val="95000"/>
                              <a:lumOff val="5000"/>
                            </a:schemeClr>
                          </a:solidFill>
                          <a:effectLst/>
                        </a:rPr>
                        <a:t>30.00%</a:t>
                      </a:r>
                      <a:endParaRPr lang="en-US" sz="1100" b="0" i="0" u="none" strike="noStrike" dirty="0">
                        <a:solidFill>
                          <a:schemeClr val="tx1">
                            <a:lumMod val="95000"/>
                            <a:lumOff val="5000"/>
                          </a:schemeClr>
                        </a:solidFill>
                        <a:effectLst/>
                        <a:latin typeface="Calibri  "/>
                      </a:endParaRPr>
                    </a:p>
                  </a:txBody>
                  <a:tcPr marL="0" marR="0" marT="0" marB="0" anchor="ctr"/>
                </a:tc>
                <a:tc>
                  <a:txBody>
                    <a:bodyPr/>
                    <a:lstStyle/>
                    <a:p>
                      <a:pPr algn="ctr" fontAlgn="b"/>
                      <a:r>
                        <a:rPr lang="en-US" sz="1100" b="0" u="none" strike="noStrike" dirty="0">
                          <a:solidFill>
                            <a:schemeClr val="tx1">
                              <a:lumMod val="95000"/>
                              <a:lumOff val="5000"/>
                            </a:schemeClr>
                          </a:solidFill>
                          <a:effectLst/>
                        </a:rPr>
                        <a:t>59.00%</a:t>
                      </a:r>
                      <a:endParaRPr lang="en-US" sz="1100" b="0" i="0" u="none" strike="noStrike" dirty="0">
                        <a:solidFill>
                          <a:schemeClr val="tx1">
                            <a:lumMod val="95000"/>
                            <a:lumOff val="5000"/>
                          </a:schemeClr>
                        </a:solidFill>
                        <a:effectLst/>
                        <a:latin typeface="Calibri" panose="020F0502020204030204" pitchFamily="34" charset="0"/>
                      </a:endParaRPr>
                    </a:p>
                  </a:txBody>
                  <a:tcPr marL="0" marR="0" marT="0" marB="0" anchor="ctr"/>
                </a:tc>
                <a:tc>
                  <a:txBody>
                    <a:bodyPr/>
                    <a:lstStyle/>
                    <a:p>
                      <a:pPr algn="ctr" fontAlgn="b"/>
                      <a:r>
                        <a:rPr lang="en-US" sz="1100" b="0" i="0" u="none" strike="noStrike" dirty="0">
                          <a:solidFill>
                            <a:schemeClr val="tx1">
                              <a:lumMod val="95000"/>
                              <a:lumOff val="5000"/>
                            </a:schemeClr>
                          </a:solidFill>
                          <a:effectLst/>
                          <a:latin typeface="Calibri" panose="020F0502020204030204" pitchFamily="34" charset="0"/>
                        </a:rPr>
                        <a:t>100/100</a:t>
                      </a:r>
                    </a:p>
                  </a:txBody>
                  <a:tcPr marL="0" marR="0" marT="0" marB="0" anchor="ctr"/>
                </a:tc>
                <a:tc>
                  <a:txBody>
                    <a:bodyPr/>
                    <a:lstStyle/>
                    <a:p>
                      <a:pPr algn="l" fontAlgn="b"/>
                      <a:r>
                        <a:rPr lang="en-US" sz="1100" b="0" u="none" strike="noStrike" dirty="0">
                          <a:solidFill>
                            <a:schemeClr val="tx1">
                              <a:lumMod val="95000"/>
                              <a:lumOff val="5000"/>
                            </a:schemeClr>
                          </a:solidFill>
                          <a:effectLst/>
                        </a:rPr>
                        <a:t> $     17,955.54 </a:t>
                      </a:r>
                      <a:endParaRPr lang="en-US" sz="1100" b="0" i="0" u="none" strike="noStrike" dirty="0">
                        <a:solidFill>
                          <a:schemeClr val="tx1">
                            <a:lumMod val="95000"/>
                            <a:lumOff val="5000"/>
                          </a:schemeClr>
                        </a:solidFill>
                        <a:effectLst/>
                        <a:latin typeface="Calibri" panose="020F0502020204030204" pitchFamily="34" charset="0"/>
                      </a:endParaRPr>
                    </a:p>
                  </a:txBody>
                  <a:tcPr marL="0" marR="0" marT="0" marB="0" anchor="ctr"/>
                </a:tc>
                <a:extLst>
                  <a:ext uri="{0D108BD9-81ED-4DB2-BD59-A6C34878D82A}">
                    <a16:rowId xmlns:a16="http://schemas.microsoft.com/office/drawing/2014/main" val="2596056525"/>
                  </a:ext>
                </a:extLst>
              </a:tr>
              <a:tr h="221910">
                <a:tc>
                  <a:txBody>
                    <a:bodyPr/>
                    <a:lstStyle/>
                    <a:p>
                      <a:pPr algn="l" rtl="0" fontAlgn="t"/>
                      <a:r>
                        <a:rPr lang="en-US" sz="1100" b="0" u="none" strike="noStrike" dirty="0">
                          <a:solidFill>
                            <a:srgbClr val="000000"/>
                          </a:solidFill>
                          <a:effectLst/>
                        </a:rPr>
                        <a:t>Ashland</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Ashland Elementary School</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39.00%</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52.00%</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i="0" u="none" strike="noStrike" dirty="0">
                          <a:solidFill>
                            <a:srgbClr val="000000"/>
                          </a:solidFill>
                          <a:effectLst/>
                          <a:latin typeface="Calibri" panose="020F0502020204030204" pitchFamily="34" charset="0"/>
                        </a:rPr>
                        <a:t>93/93</a:t>
                      </a:r>
                    </a:p>
                  </a:txBody>
                  <a:tcPr marL="0" marR="0" marT="0" marB="0" anchor="ctr"/>
                </a:tc>
                <a:tc>
                  <a:txBody>
                    <a:bodyPr/>
                    <a:lstStyle/>
                    <a:p>
                      <a:pPr algn="l" fontAlgn="b"/>
                      <a:r>
                        <a:rPr lang="en-US" sz="1100" b="0" u="none" strike="noStrike">
                          <a:solidFill>
                            <a:srgbClr val="000000"/>
                          </a:solidFill>
                          <a:effectLst/>
                        </a:rPr>
                        <a:t> $     21,877.75 </a:t>
                      </a:r>
                      <a:endParaRPr lang="en-US"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7443337"/>
                  </a:ext>
                </a:extLst>
              </a:tr>
              <a:tr h="221910">
                <a:tc>
                  <a:txBody>
                    <a:bodyPr/>
                    <a:lstStyle/>
                    <a:p>
                      <a:pPr algn="l" rtl="0" fontAlgn="t"/>
                      <a:r>
                        <a:rPr lang="en-US" sz="1100" b="0" u="none" strike="noStrike">
                          <a:solidFill>
                            <a:srgbClr val="000000"/>
                          </a:solidFill>
                          <a:effectLst/>
                        </a:rPr>
                        <a:t>Campton</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Campton Elementary School</a:t>
                      </a:r>
                      <a:endParaRPr lang="en-US" sz="1100" b="0" i="0" u="none" strike="noStrike" dirty="0">
                        <a:solidFill>
                          <a:srgbClr val="000000"/>
                        </a:solidFill>
                        <a:effectLst/>
                        <a:latin typeface="Calibri  "/>
                      </a:endParaRPr>
                    </a:p>
                  </a:txBody>
                  <a:tcPr marL="0" marR="0" marT="0" marB="0" anchor="ctr"/>
                </a:tc>
                <a:tc>
                  <a:txBody>
                    <a:bodyPr/>
                    <a:lstStyle/>
                    <a:p>
                      <a:pPr algn="ctr" fontAlgn="ctr"/>
                      <a:r>
                        <a:rPr lang="en-US" sz="1100" b="0" u="none" strike="noStrike" dirty="0">
                          <a:solidFill>
                            <a:srgbClr val="000000"/>
                          </a:solidFill>
                          <a:effectLst/>
                        </a:rPr>
                        <a:t>PreK-8</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49.00%</a:t>
                      </a:r>
                      <a:endParaRPr lang="en-US" sz="1100" b="0" i="0" u="none" strike="noStrike">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54.00%</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100" b="0" i="0" u="none" strike="noStrike" dirty="0">
                          <a:solidFill>
                            <a:srgbClr val="000000"/>
                          </a:solidFill>
                          <a:effectLst/>
                          <a:latin typeface="Calibri" panose="020F0502020204030204" pitchFamily="34" charset="0"/>
                        </a:rPr>
                        <a:t>99/99</a:t>
                      </a:r>
                    </a:p>
                  </a:txBody>
                  <a:tcPr marL="0" marR="0" marT="0" marB="0" anchor="ctr"/>
                </a:tc>
                <a:tc>
                  <a:txBody>
                    <a:bodyPr/>
                    <a:lstStyle/>
                    <a:p>
                      <a:pPr algn="l" fontAlgn="b"/>
                      <a:r>
                        <a:rPr lang="en-US" sz="1100" b="0" u="none" strike="noStrike">
                          <a:solidFill>
                            <a:srgbClr val="000000"/>
                          </a:solidFill>
                          <a:effectLst/>
                        </a:rPr>
                        <a:t> $     21,889.02 </a:t>
                      </a:r>
                      <a:endParaRPr lang="en-US"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759688825"/>
                  </a:ext>
                </a:extLst>
              </a:tr>
              <a:tr h="221910">
                <a:tc>
                  <a:txBody>
                    <a:bodyPr/>
                    <a:lstStyle/>
                    <a:p>
                      <a:pPr algn="l" rtl="0" fontAlgn="t"/>
                      <a:r>
                        <a:rPr lang="en-US" sz="1100" b="0" u="none" strike="noStrike" dirty="0">
                          <a:solidFill>
                            <a:srgbClr val="000000"/>
                          </a:solidFill>
                          <a:effectLst/>
                        </a:rPr>
                        <a:t>Chesterfield</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l" fontAlgn="b"/>
                      <a:r>
                        <a:rPr lang="en-US" sz="1100" b="0" u="none" strike="noStrike" dirty="0">
                          <a:solidFill>
                            <a:srgbClr val="000000"/>
                          </a:solidFill>
                          <a:effectLst/>
                        </a:rPr>
                        <a:t>Chesterfield Central School</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a:solidFill>
                            <a:srgbClr val="000000"/>
                          </a:solidFill>
                          <a:effectLst/>
                        </a:rPr>
                        <a:t>40.00%</a:t>
                      </a:r>
                      <a:endParaRPr lang="en-US" sz="1100" b="0" i="0" u="none" strike="noStrike">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51.00%</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96/96</a:t>
                      </a:r>
                    </a:p>
                  </a:txBody>
                  <a:tcPr marL="0" marR="0" marT="0" marB="0" anchor="ctr">
                    <a:solidFill>
                      <a:srgbClr val="FFC000"/>
                    </a:solidFill>
                  </a:tcPr>
                </a:tc>
                <a:tc>
                  <a:txBody>
                    <a:bodyPr/>
                    <a:lstStyle/>
                    <a:p>
                      <a:pPr algn="l" fontAlgn="b"/>
                      <a:r>
                        <a:rPr lang="en-US" sz="1100" b="0" u="none" strike="noStrike" dirty="0">
                          <a:solidFill>
                            <a:srgbClr val="000000"/>
                          </a:solidFill>
                          <a:effectLst/>
                        </a:rPr>
                        <a:t> $     20,635.36 </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extLst>
                  <a:ext uri="{0D108BD9-81ED-4DB2-BD59-A6C34878D82A}">
                    <a16:rowId xmlns:a16="http://schemas.microsoft.com/office/drawing/2014/main" val="2956661762"/>
                  </a:ext>
                </a:extLst>
              </a:tr>
              <a:tr h="221910">
                <a:tc>
                  <a:txBody>
                    <a:bodyPr/>
                    <a:lstStyle/>
                    <a:p>
                      <a:pPr algn="l" rtl="0" fontAlgn="t"/>
                      <a:r>
                        <a:rPr lang="en-US" sz="1100" b="0" u="none" strike="noStrike">
                          <a:solidFill>
                            <a:srgbClr val="000000"/>
                          </a:solidFill>
                          <a:effectLst/>
                        </a:rPr>
                        <a:t>Chichester</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Chichester Central School</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a:solidFill>
                            <a:srgbClr val="000000"/>
                          </a:solidFill>
                          <a:effectLst/>
                        </a:rPr>
                        <a:t>53.00%</a:t>
                      </a:r>
                      <a:endParaRPr lang="en-US" sz="1100" b="0" i="0" u="none" strike="noStrike">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53.00%</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i="0" u="none" strike="noStrike" dirty="0">
                          <a:solidFill>
                            <a:srgbClr val="000000"/>
                          </a:solidFill>
                          <a:effectLst/>
                          <a:latin typeface="Calibri" panose="020F0502020204030204" pitchFamily="34" charset="0"/>
                        </a:rPr>
                        <a:t>98/100</a:t>
                      </a:r>
                    </a:p>
                  </a:txBody>
                  <a:tcPr marL="0" marR="0" marT="0" marB="0" anchor="ctr"/>
                </a:tc>
                <a:tc>
                  <a:txBody>
                    <a:bodyPr/>
                    <a:lstStyle/>
                    <a:p>
                      <a:pPr algn="l" fontAlgn="b"/>
                      <a:r>
                        <a:rPr lang="en-US" sz="1100" b="0" u="none" strike="noStrike" dirty="0">
                          <a:solidFill>
                            <a:srgbClr val="000000"/>
                          </a:solidFill>
                          <a:effectLst/>
                        </a:rPr>
                        <a:t> $     21,885.05 </a:t>
                      </a:r>
                      <a:endParaRPr lang="en-US"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81216101"/>
                  </a:ext>
                </a:extLst>
              </a:tr>
              <a:tr h="221910">
                <a:tc>
                  <a:txBody>
                    <a:bodyPr/>
                    <a:lstStyle/>
                    <a:p>
                      <a:pPr algn="l" rtl="0" fontAlgn="t"/>
                      <a:r>
                        <a:rPr lang="en-US" sz="1100" b="0" u="none" strike="noStrike" dirty="0">
                          <a:solidFill>
                            <a:srgbClr val="000000"/>
                          </a:solidFill>
                          <a:effectLst/>
                        </a:rPr>
                        <a:t>Dunbarton</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l" fontAlgn="b"/>
                      <a:r>
                        <a:rPr lang="en-US" sz="1100" b="0" u="none" strike="noStrike" dirty="0">
                          <a:solidFill>
                            <a:srgbClr val="000000"/>
                          </a:solidFill>
                          <a:effectLst/>
                        </a:rPr>
                        <a:t>Dunbarton Elementary School</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K-6</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51.00%</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50.00%</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97/97</a:t>
                      </a:r>
                    </a:p>
                  </a:txBody>
                  <a:tcPr marL="0" marR="0" marT="0" marB="0" anchor="ctr">
                    <a:solidFill>
                      <a:srgbClr val="FFC000"/>
                    </a:solidFill>
                  </a:tcPr>
                </a:tc>
                <a:tc>
                  <a:txBody>
                    <a:bodyPr/>
                    <a:lstStyle/>
                    <a:p>
                      <a:pPr algn="l" fontAlgn="b"/>
                      <a:r>
                        <a:rPr lang="en-US" sz="1100" b="0" u="none" strike="noStrike" dirty="0">
                          <a:solidFill>
                            <a:srgbClr val="000000"/>
                          </a:solidFill>
                          <a:effectLst/>
                        </a:rPr>
                        <a:t> $     17,428.36 </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extLst>
                  <a:ext uri="{0D108BD9-81ED-4DB2-BD59-A6C34878D82A}">
                    <a16:rowId xmlns:a16="http://schemas.microsoft.com/office/drawing/2014/main" val="4192473758"/>
                  </a:ext>
                </a:extLst>
              </a:tr>
              <a:tr h="221910">
                <a:tc>
                  <a:txBody>
                    <a:bodyPr/>
                    <a:lstStyle/>
                    <a:p>
                      <a:pPr algn="l" rtl="0" fontAlgn="t"/>
                      <a:r>
                        <a:rPr lang="en-US" sz="1100" b="0" u="none" strike="noStrike">
                          <a:solidFill>
                            <a:srgbClr val="000000"/>
                          </a:solidFill>
                          <a:effectLst/>
                        </a:rPr>
                        <a:t>Grantham</a:t>
                      </a:r>
                      <a:endParaRPr lang="en-US" sz="11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l" fontAlgn="b"/>
                      <a:r>
                        <a:rPr lang="en-US" sz="1100" b="0" u="none" strike="noStrike" dirty="0">
                          <a:solidFill>
                            <a:srgbClr val="000000"/>
                          </a:solidFill>
                          <a:effectLst/>
                        </a:rPr>
                        <a:t>Grantham Village School</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PreK-6</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80.00%</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76.00%</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99/98</a:t>
                      </a:r>
                    </a:p>
                  </a:txBody>
                  <a:tcPr marL="0" marR="0" marT="0" marB="0" anchor="ctr">
                    <a:solidFill>
                      <a:srgbClr val="FFC000"/>
                    </a:solidFill>
                  </a:tcPr>
                </a:tc>
                <a:tc>
                  <a:txBody>
                    <a:bodyPr/>
                    <a:lstStyle/>
                    <a:p>
                      <a:pPr algn="l" fontAlgn="b"/>
                      <a:r>
                        <a:rPr lang="en-US" sz="1100" b="0" u="none" strike="noStrike" dirty="0">
                          <a:solidFill>
                            <a:srgbClr val="000000"/>
                          </a:solidFill>
                          <a:effectLst/>
                        </a:rPr>
                        <a:t> $     20,873.82 </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extLst>
                  <a:ext uri="{0D108BD9-81ED-4DB2-BD59-A6C34878D82A}">
                    <a16:rowId xmlns:a16="http://schemas.microsoft.com/office/drawing/2014/main" val="4274838444"/>
                  </a:ext>
                </a:extLst>
              </a:tr>
              <a:tr h="221910">
                <a:tc>
                  <a:txBody>
                    <a:bodyPr/>
                    <a:lstStyle/>
                    <a:p>
                      <a:pPr algn="l" rtl="0" fontAlgn="t"/>
                      <a:r>
                        <a:rPr lang="en-US" sz="1100" b="0" u="none" strike="noStrike" dirty="0">
                          <a:solidFill>
                            <a:srgbClr val="000000"/>
                          </a:solidFill>
                          <a:effectLst/>
                        </a:rPr>
                        <a:t>Candia</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l" fontAlgn="b"/>
                      <a:r>
                        <a:rPr lang="en-US" sz="1100" b="0" u="none" strike="noStrike" dirty="0">
                          <a:solidFill>
                            <a:srgbClr val="000000"/>
                          </a:solidFill>
                          <a:effectLst/>
                        </a:rPr>
                        <a:t>Henry W. Moore School</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54.00%</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63.00%</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92/93</a:t>
                      </a:r>
                    </a:p>
                  </a:txBody>
                  <a:tcPr marL="0" marR="0" marT="0" marB="0" anchor="ctr">
                    <a:solidFill>
                      <a:srgbClr val="FFC000"/>
                    </a:solidFill>
                  </a:tcPr>
                </a:tc>
                <a:tc>
                  <a:txBody>
                    <a:bodyPr/>
                    <a:lstStyle/>
                    <a:p>
                      <a:pPr algn="l" fontAlgn="b"/>
                      <a:r>
                        <a:rPr lang="en-US" sz="1100" b="0" u="none" strike="noStrike" dirty="0">
                          <a:solidFill>
                            <a:srgbClr val="000000"/>
                          </a:solidFill>
                          <a:effectLst/>
                        </a:rPr>
                        <a:t> $     20,464.20 </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extLst>
                  <a:ext uri="{0D108BD9-81ED-4DB2-BD59-A6C34878D82A}">
                    <a16:rowId xmlns:a16="http://schemas.microsoft.com/office/drawing/2014/main" val="3018709510"/>
                  </a:ext>
                </a:extLst>
              </a:tr>
              <a:tr h="221910">
                <a:tc>
                  <a:txBody>
                    <a:bodyPr/>
                    <a:lstStyle/>
                    <a:p>
                      <a:pPr algn="l" rtl="0" fontAlgn="ctr"/>
                      <a:r>
                        <a:rPr lang="en-US" sz="1100" b="0" u="none" strike="noStrike">
                          <a:solidFill>
                            <a:srgbClr val="000000"/>
                          </a:solidFill>
                          <a:effectLst/>
                        </a:rPr>
                        <a:t>Bartlett*</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Josiah Bartlett Elementary School</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PreK-8</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32.00%</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49.00%</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i="0" u="none" strike="noStrike" dirty="0">
                          <a:solidFill>
                            <a:srgbClr val="000000"/>
                          </a:solidFill>
                          <a:effectLst/>
                          <a:latin typeface="Calibri" panose="020F0502020204030204" pitchFamily="34" charset="0"/>
                        </a:rPr>
                        <a:t>96/97</a:t>
                      </a:r>
                    </a:p>
                  </a:txBody>
                  <a:tcPr marL="0" marR="0" marT="0" marB="0" anchor="ctr"/>
                </a:tc>
                <a:tc>
                  <a:txBody>
                    <a:bodyPr/>
                    <a:lstStyle/>
                    <a:p>
                      <a:pPr algn="l" fontAlgn="b"/>
                      <a:r>
                        <a:rPr lang="en-US" sz="1100" b="0" u="none" strike="noStrike" dirty="0">
                          <a:solidFill>
                            <a:srgbClr val="000000"/>
                          </a:solidFill>
                          <a:effectLst/>
                        </a:rPr>
                        <a:t> $     30,135.71 </a:t>
                      </a:r>
                      <a:endParaRPr lang="en-US"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140841348"/>
                  </a:ext>
                </a:extLst>
              </a:tr>
              <a:tr h="221910">
                <a:tc>
                  <a:txBody>
                    <a:bodyPr/>
                    <a:lstStyle/>
                    <a:p>
                      <a:pPr algn="l" rtl="0" fontAlgn="t"/>
                      <a:r>
                        <a:rPr lang="en-US" sz="1100" b="0" u="none" strike="noStrike">
                          <a:solidFill>
                            <a:srgbClr val="000000"/>
                          </a:solidFill>
                          <a:effectLst/>
                        </a:rPr>
                        <a:t>Tamworth</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Kenneth A. Brett School</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24.00%</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50.00%</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i="0" u="none" strike="noStrike" dirty="0">
                          <a:solidFill>
                            <a:srgbClr val="000000"/>
                          </a:solidFill>
                          <a:effectLst/>
                          <a:latin typeface="Calibri" panose="020F0502020204030204" pitchFamily="34" charset="0"/>
                        </a:rPr>
                        <a:t>74/75</a:t>
                      </a:r>
                    </a:p>
                  </a:txBody>
                  <a:tcPr marL="0" marR="0" marT="0" marB="0" anchor="ctr"/>
                </a:tc>
                <a:tc>
                  <a:txBody>
                    <a:bodyPr/>
                    <a:lstStyle/>
                    <a:p>
                      <a:pPr algn="l" fontAlgn="b"/>
                      <a:r>
                        <a:rPr lang="en-US" sz="1100" b="0" u="none" strike="noStrike" dirty="0">
                          <a:solidFill>
                            <a:srgbClr val="000000"/>
                          </a:solidFill>
                          <a:effectLst/>
                        </a:rPr>
                        <a:t> $     26,538.50 </a:t>
                      </a:r>
                      <a:endParaRPr lang="en-US"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897792511"/>
                  </a:ext>
                </a:extLst>
              </a:tr>
              <a:tr h="221910">
                <a:tc>
                  <a:txBody>
                    <a:bodyPr/>
                    <a:lstStyle/>
                    <a:p>
                      <a:pPr algn="l" rtl="0" fontAlgn="t"/>
                      <a:r>
                        <a:rPr lang="en-US" sz="1100" b="0" u="none" strike="noStrike" dirty="0">
                          <a:solidFill>
                            <a:srgbClr val="000000"/>
                          </a:solidFill>
                          <a:effectLst/>
                        </a:rPr>
                        <a:t>Hampton Falls</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l" fontAlgn="b"/>
                      <a:r>
                        <a:rPr lang="en-US" sz="1100" b="0" u="none" strike="noStrike" dirty="0">
                          <a:solidFill>
                            <a:srgbClr val="000000"/>
                          </a:solidFill>
                          <a:effectLst/>
                        </a:rPr>
                        <a:t>Lincoln Akerman School</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a:solidFill>
                            <a:srgbClr val="000000"/>
                          </a:solidFill>
                          <a:effectLst/>
                        </a:rPr>
                        <a:t>65.00%</a:t>
                      </a:r>
                      <a:endParaRPr lang="en-US" sz="1100" b="0" i="0" u="none" strike="noStrike">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78.00%</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99/99</a:t>
                      </a:r>
                    </a:p>
                  </a:txBody>
                  <a:tcPr marL="0" marR="0" marT="0" marB="0" anchor="ctr">
                    <a:solidFill>
                      <a:srgbClr val="FFC000"/>
                    </a:solidFill>
                  </a:tcPr>
                </a:tc>
                <a:tc>
                  <a:txBody>
                    <a:bodyPr/>
                    <a:lstStyle/>
                    <a:p>
                      <a:pPr algn="l" fontAlgn="b"/>
                      <a:r>
                        <a:rPr lang="en-US" sz="1100" b="0" u="none" strike="noStrike" dirty="0">
                          <a:solidFill>
                            <a:srgbClr val="000000"/>
                          </a:solidFill>
                          <a:effectLst/>
                        </a:rPr>
                        <a:t> $     31,982.19 </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extLst>
                  <a:ext uri="{0D108BD9-81ED-4DB2-BD59-A6C34878D82A}">
                    <a16:rowId xmlns:a16="http://schemas.microsoft.com/office/drawing/2014/main" val="1722524753"/>
                  </a:ext>
                </a:extLst>
              </a:tr>
              <a:tr h="221910">
                <a:tc>
                  <a:txBody>
                    <a:bodyPr/>
                    <a:lstStyle/>
                    <a:p>
                      <a:pPr algn="l" rtl="0" fontAlgn="t"/>
                      <a:r>
                        <a:rPr lang="en-US" sz="1100" b="1" u="none" strike="noStrike" dirty="0">
                          <a:solidFill>
                            <a:srgbClr val="000000"/>
                          </a:solidFill>
                          <a:effectLst/>
                        </a:rPr>
                        <a:t>Lyme</a:t>
                      </a:r>
                      <a:endParaRPr lang="en-US" sz="1100" b="1"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l" fontAlgn="b"/>
                      <a:r>
                        <a:rPr lang="en-US" sz="1100" b="1" u="none" strike="noStrike" dirty="0">
                          <a:solidFill>
                            <a:srgbClr val="000000"/>
                          </a:solidFill>
                          <a:effectLst/>
                        </a:rPr>
                        <a:t>Lyme Elementary School</a:t>
                      </a:r>
                      <a:endParaRPr lang="en-US" sz="1100" b="1"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1" u="none" strike="noStrike" dirty="0">
                          <a:solidFill>
                            <a:srgbClr val="000000"/>
                          </a:solidFill>
                          <a:effectLst/>
                        </a:rPr>
                        <a:t>K-8</a:t>
                      </a:r>
                      <a:endParaRPr lang="en-US" sz="1100" b="1"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1" u="none" strike="noStrike" dirty="0">
                          <a:solidFill>
                            <a:srgbClr val="000000"/>
                          </a:solidFill>
                          <a:effectLst/>
                        </a:rPr>
                        <a:t>68.00%</a:t>
                      </a:r>
                      <a:endParaRPr lang="en-US" sz="1100" b="1"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1" u="none" strike="noStrike" dirty="0">
                          <a:solidFill>
                            <a:srgbClr val="000000"/>
                          </a:solidFill>
                          <a:effectLst/>
                        </a:rPr>
                        <a:t>76.00%</a:t>
                      </a:r>
                      <a:endParaRPr lang="en-US" sz="1100" b="1"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1" i="0" u="none" strike="noStrike" dirty="0">
                          <a:solidFill>
                            <a:srgbClr val="000000"/>
                          </a:solidFill>
                          <a:effectLst/>
                          <a:latin typeface="Calibri" panose="020F0502020204030204" pitchFamily="34" charset="0"/>
                        </a:rPr>
                        <a:t>95/96</a:t>
                      </a:r>
                    </a:p>
                  </a:txBody>
                  <a:tcPr marL="0" marR="0" marT="0" marB="0" anchor="ctr">
                    <a:solidFill>
                      <a:srgbClr val="FFC000"/>
                    </a:solidFill>
                  </a:tcPr>
                </a:tc>
                <a:tc>
                  <a:txBody>
                    <a:bodyPr/>
                    <a:lstStyle/>
                    <a:p>
                      <a:pPr algn="l" fontAlgn="b"/>
                      <a:r>
                        <a:rPr lang="en-US" sz="1100" b="1" u="none" strike="noStrike" dirty="0">
                          <a:solidFill>
                            <a:srgbClr val="000000"/>
                          </a:solidFill>
                          <a:effectLst/>
                        </a:rPr>
                        <a:t> $     26,484.31 </a:t>
                      </a:r>
                      <a:endParaRPr lang="en-US" sz="1100" b="1" i="0" u="none" strike="noStrike" dirty="0">
                        <a:solidFill>
                          <a:srgbClr val="000000"/>
                        </a:solidFill>
                        <a:effectLst/>
                        <a:latin typeface="Calibri" panose="020F0502020204030204" pitchFamily="34" charset="0"/>
                      </a:endParaRPr>
                    </a:p>
                  </a:txBody>
                  <a:tcPr marL="0" marR="0" marT="0" marB="0" anchor="ctr">
                    <a:solidFill>
                      <a:srgbClr val="FFC000"/>
                    </a:solidFill>
                  </a:tcPr>
                </a:tc>
                <a:extLst>
                  <a:ext uri="{0D108BD9-81ED-4DB2-BD59-A6C34878D82A}">
                    <a16:rowId xmlns:a16="http://schemas.microsoft.com/office/drawing/2014/main" val="2937399882"/>
                  </a:ext>
                </a:extLst>
              </a:tr>
              <a:tr h="221910">
                <a:tc>
                  <a:txBody>
                    <a:bodyPr/>
                    <a:lstStyle/>
                    <a:p>
                      <a:pPr algn="l" rtl="0" fontAlgn="b"/>
                      <a:r>
                        <a:rPr lang="en-US" sz="1100" b="0" u="none" strike="noStrike">
                          <a:solidFill>
                            <a:srgbClr val="000000"/>
                          </a:solidFill>
                          <a:effectLst/>
                        </a:rPr>
                        <a:t>Marlborough</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Marlborough Elementary School</a:t>
                      </a:r>
                      <a:endParaRPr lang="en-US" sz="1100" b="0" i="0" u="none" strike="noStrike" dirty="0">
                        <a:solidFill>
                          <a:srgbClr val="000000"/>
                        </a:solidFill>
                        <a:effectLst/>
                        <a:latin typeface="Calibri  "/>
                      </a:endParaRPr>
                    </a:p>
                  </a:txBody>
                  <a:tcPr marL="0" marR="0" marT="0" marB="0" anchor="ctr"/>
                </a:tc>
                <a:tc>
                  <a:txBody>
                    <a:bodyPr/>
                    <a:lstStyle/>
                    <a:p>
                      <a:pPr algn="ctr" rtl="0" fontAlgn="t"/>
                      <a:r>
                        <a:rPr lang="en-US" sz="1100" b="0" u="none" strike="noStrike" dirty="0">
                          <a:solidFill>
                            <a:srgbClr val="000000"/>
                          </a:solidFill>
                          <a:effectLst/>
                        </a:rPr>
                        <a:t>PreK-8</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32.00%</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30.00%</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i="0" u="none" strike="noStrike" dirty="0">
                          <a:solidFill>
                            <a:srgbClr val="000000"/>
                          </a:solidFill>
                          <a:effectLst/>
                          <a:latin typeface="Calibri" panose="020F0502020204030204" pitchFamily="34" charset="0"/>
                        </a:rPr>
                        <a:t>92/92</a:t>
                      </a:r>
                    </a:p>
                  </a:txBody>
                  <a:tcPr marL="0" marR="0" marT="0" marB="0" anchor="ctr"/>
                </a:tc>
                <a:tc>
                  <a:txBody>
                    <a:bodyPr/>
                    <a:lstStyle/>
                    <a:p>
                      <a:pPr algn="l" fontAlgn="b"/>
                      <a:r>
                        <a:rPr lang="en-US" sz="1100" b="0" u="none" strike="noStrike" dirty="0">
                          <a:solidFill>
                            <a:srgbClr val="000000"/>
                          </a:solidFill>
                          <a:effectLst/>
                        </a:rPr>
                        <a:t> $     23,865.15 </a:t>
                      </a:r>
                      <a:endParaRPr lang="en-US"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786039580"/>
                  </a:ext>
                </a:extLst>
              </a:tr>
              <a:tr h="221910">
                <a:tc>
                  <a:txBody>
                    <a:bodyPr/>
                    <a:lstStyle/>
                    <a:p>
                      <a:pPr algn="l" rtl="0" fontAlgn="t"/>
                      <a:r>
                        <a:rPr lang="en-US" sz="1100" b="0" u="none" strike="noStrike" dirty="0">
                          <a:solidFill>
                            <a:srgbClr val="000000"/>
                          </a:solidFill>
                          <a:effectLst/>
                        </a:rPr>
                        <a:t>Mont Vernon</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l" fontAlgn="b"/>
                      <a:r>
                        <a:rPr lang="en-US" sz="1100" b="0" u="none" strike="noStrike" dirty="0">
                          <a:solidFill>
                            <a:srgbClr val="000000"/>
                          </a:solidFill>
                          <a:effectLst/>
                        </a:rPr>
                        <a:t>Mont Vernon Village School</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K-6</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73.00%</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75.00%</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98/98</a:t>
                      </a:r>
                    </a:p>
                  </a:txBody>
                  <a:tcPr marL="0" marR="0" marT="0" marB="0" anchor="ctr">
                    <a:solidFill>
                      <a:srgbClr val="FFC000"/>
                    </a:solidFill>
                  </a:tcPr>
                </a:tc>
                <a:tc>
                  <a:txBody>
                    <a:bodyPr/>
                    <a:lstStyle/>
                    <a:p>
                      <a:pPr algn="l" fontAlgn="b"/>
                      <a:r>
                        <a:rPr lang="en-US" sz="1100" b="0" u="none" strike="noStrike" dirty="0">
                          <a:solidFill>
                            <a:srgbClr val="000000"/>
                          </a:solidFill>
                          <a:effectLst/>
                        </a:rPr>
                        <a:t> $     18,189.66 </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extLst>
                  <a:ext uri="{0D108BD9-81ED-4DB2-BD59-A6C34878D82A}">
                    <a16:rowId xmlns:a16="http://schemas.microsoft.com/office/drawing/2014/main" val="1565233361"/>
                  </a:ext>
                </a:extLst>
              </a:tr>
              <a:tr h="221910">
                <a:tc>
                  <a:txBody>
                    <a:bodyPr/>
                    <a:lstStyle/>
                    <a:p>
                      <a:pPr algn="l" rtl="0" fontAlgn="t"/>
                      <a:r>
                        <a:rPr lang="en-US" sz="1100" b="0" u="none" strike="noStrike" dirty="0">
                          <a:solidFill>
                            <a:srgbClr val="000000"/>
                          </a:solidFill>
                          <a:effectLst/>
                        </a:rPr>
                        <a:t>Plainfield</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l" fontAlgn="b"/>
                      <a:r>
                        <a:rPr lang="en-US" sz="1100" b="0" u="none" strike="noStrike" dirty="0">
                          <a:solidFill>
                            <a:srgbClr val="000000"/>
                          </a:solidFill>
                          <a:effectLst/>
                        </a:rPr>
                        <a:t>Plainfield Elementary School</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rtl="0" fontAlgn="t"/>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62.00%</a:t>
                      </a:r>
                      <a:endParaRPr lang="en-US" sz="1100" b="0" i="0" u="none" strike="noStrike" dirty="0">
                        <a:solidFill>
                          <a:srgbClr val="000000"/>
                        </a:solidFill>
                        <a:effectLst/>
                        <a:latin typeface="Calibri  "/>
                      </a:endParaRPr>
                    </a:p>
                  </a:txBody>
                  <a:tcPr marL="0" marR="0" marT="0" marB="0" anchor="ctr">
                    <a:solidFill>
                      <a:srgbClr val="FFC000"/>
                    </a:solidFill>
                  </a:tcPr>
                </a:tc>
                <a:tc>
                  <a:txBody>
                    <a:bodyPr/>
                    <a:lstStyle/>
                    <a:p>
                      <a:pPr algn="ctr" fontAlgn="b"/>
                      <a:r>
                        <a:rPr lang="en-US" sz="1100" b="0" u="none" strike="noStrike" dirty="0">
                          <a:solidFill>
                            <a:srgbClr val="000000"/>
                          </a:solidFill>
                          <a:effectLst/>
                        </a:rPr>
                        <a:t>59.00%</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99/99</a:t>
                      </a:r>
                    </a:p>
                  </a:txBody>
                  <a:tcPr marL="0" marR="0" marT="0" marB="0" anchor="ctr">
                    <a:solidFill>
                      <a:srgbClr val="FFC000"/>
                    </a:solidFill>
                  </a:tcPr>
                </a:tc>
                <a:tc>
                  <a:txBody>
                    <a:bodyPr/>
                    <a:lstStyle/>
                    <a:p>
                      <a:pPr algn="l" fontAlgn="b"/>
                      <a:r>
                        <a:rPr lang="en-US" sz="1100" b="0" u="none" strike="noStrike" dirty="0">
                          <a:solidFill>
                            <a:srgbClr val="000000"/>
                          </a:solidFill>
                          <a:effectLst/>
                        </a:rPr>
                        <a:t> $     23,790.24 </a:t>
                      </a:r>
                      <a:endParaRPr lang="en-US" sz="1100" b="0" i="0" u="none" strike="noStrike" dirty="0">
                        <a:solidFill>
                          <a:srgbClr val="000000"/>
                        </a:solidFill>
                        <a:effectLst/>
                        <a:latin typeface="Calibri" panose="020F0502020204030204" pitchFamily="34" charset="0"/>
                      </a:endParaRPr>
                    </a:p>
                  </a:txBody>
                  <a:tcPr marL="0" marR="0" marT="0" marB="0" anchor="ctr">
                    <a:solidFill>
                      <a:srgbClr val="FFC000"/>
                    </a:solidFill>
                  </a:tcPr>
                </a:tc>
                <a:extLst>
                  <a:ext uri="{0D108BD9-81ED-4DB2-BD59-A6C34878D82A}">
                    <a16:rowId xmlns:a16="http://schemas.microsoft.com/office/drawing/2014/main" val="2846269133"/>
                  </a:ext>
                </a:extLst>
              </a:tr>
              <a:tr h="221910">
                <a:tc>
                  <a:txBody>
                    <a:bodyPr/>
                    <a:lstStyle/>
                    <a:p>
                      <a:pPr algn="l" rtl="0" fontAlgn="t"/>
                      <a:r>
                        <a:rPr lang="en-US" sz="1100" b="0" u="none" strike="noStrike">
                          <a:solidFill>
                            <a:srgbClr val="000000"/>
                          </a:solidFill>
                          <a:effectLst/>
                        </a:rPr>
                        <a:t>Rollinsford</a:t>
                      </a:r>
                      <a:endParaRPr lang="en-US" sz="11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Rollinsford Grade School</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K-6</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40.00%</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48.00%</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i="0" u="none" strike="noStrike" dirty="0">
                          <a:solidFill>
                            <a:srgbClr val="000000"/>
                          </a:solidFill>
                          <a:effectLst/>
                          <a:latin typeface="Calibri" panose="020F0502020204030204" pitchFamily="34" charset="0"/>
                        </a:rPr>
                        <a:t>99/99</a:t>
                      </a:r>
                    </a:p>
                  </a:txBody>
                  <a:tcPr marL="0" marR="0" marT="0" marB="0" anchor="ctr"/>
                </a:tc>
                <a:tc>
                  <a:txBody>
                    <a:bodyPr/>
                    <a:lstStyle/>
                    <a:p>
                      <a:pPr algn="l" fontAlgn="b"/>
                      <a:r>
                        <a:rPr lang="en-US" sz="1100" b="0" u="none" strike="noStrike" dirty="0">
                          <a:solidFill>
                            <a:srgbClr val="000000"/>
                          </a:solidFill>
                          <a:effectLst/>
                        </a:rPr>
                        <a:t> $     24,600.11 </a:t>
                      </a:r>
                      <a:endParaRPr lang="en-US"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997063241"/>
                  </a:ext>
                </a:extLst>
              </a:tr>
              <a:tr h="221910">
                <a:tc>
                  <a:txBody>
                    <a:bodyPr/>
                    <a:lstStyle/>
                    <a:p>
                      <a:pPr algn="l" rtl="0" fontAlgn="t"/>
                      <a:r>
                        <a:rPr lang="en-US" sz="1100" b="0" u="none" strike="noStrike" dirty="0">
                          <a:solidFill>
                            <a:srgbClr val="000000"/>
                          </a:solidFill>
                          <a:effectLst/>
                        </a:rPr>
                        <a:t>Thornton</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100" b="0" u="none" strike="noStrike" dirty="0">
                          <a:solidFill>
                            <a:srgbClr val="000000"/>
                          </a:solidFill>
                          <a:effectLst/>
                        </a:rPr>
                        <a:t>Thornton Central School</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K-8</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61.00%</a:t>
                      </a:r>
                      <a:endParaRPr lang="en-US" sz="1100" b="0" i="0" u="none" strike="noStrike" dirty="0">
                        <a:solidFill>
                          <a:srgbClr val="000000"/>
                        </a:solidFill>
                        <a:effectLst/>
                        <a:latin typeface="Calibri  "/>
                      </a:endParaRPr>
                    </a:p>
                  </a:txBody>
                  <a:tcPr marL="0" marR="0" marT="0" marB="0" anchor="ctr"/>
                </a:tc>
                <a:tc>
                  <a:txBody>
                    <a:bodyPr/>
                    <a:lstStyle/>
                    <a:p>
                      <a:pPr algn="ctr" fontAlgn="b"/>
                      <a:r>
                        <a:rPr lang="en-US" sz="1100" b="0" u="none" strike="noStrike" dirty="0">
                          <a:solidFill>
                            <a:srgbClr val="000000"/>
                          </a:solidFill>
                          <a:effectLst/>
                        </a:rPr>
                        <a:t>63.00%</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100" b="0" i="0" u="none" strike="noStrike" dirty="0">
                          <a:solidFill>
                            <a:srgbClr val="000000"/>
                          </a:solidFill>
                          <a:effectLst/>
                          <a:latin typeface="Calibri" panose="020F0502020204030204" pitchFamily="34" charset="0"/>
                        </a:rPr>
                        <a:t>100/100</a:t>
                      </a:r>
                    </a:p>
                  </a:txBody>
                  <a:tcPr marL="0" marR="0" marT="0" marB="0" anchor="ctr"/>
                </a:tc>
                <a:tc>
                  <a:txBody>
                    <a:bodyPr/>
                    <a:lstStyle/>
                    <a:p>
                      <a:pPr algn="l" fontAlgn="b"/>
                      <a:r>
                        <a:rPr lang="en-US" sz="1100" b="0" u="none" strike="noStrike" dirty="0">
                          <a:solidFill>
                            <a:srgbClr val="000000"/>
                          </a:solidFill>
                          <a:effectLst/>
                        </a:rPr>
                        <a:t> $     25,581.47 </a:t>
                      </a:r>
                      <a:endParaRPr lang="en-US"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339742181"/>
                  </a:ext>
                </a:extLst>
              </a:tr>
              <a:tr h="221910">
                <a:tc>
                  <a:txBody>
                    <a:bodyPr/>
                    <a:lstStyle/>
                    <a:p>
                      <a:pPr algn="l" fontAlgn="b"/>
                      <a:r>
                        <a:rPr lang="en-US" sz="1100" b="1" u="none" strike="noStrike" dirty="0">
                          <a:solidFill>
                            <a:srgbClr val="000000"/>
                          </a:solidFill>
                          <a:effectLst/>
                        </a:rPr>
                        <a:t>Median</a:t>
                      </a:r>
                      <a:endParaRPr lang="en-US" sz="1100" b="1" i="0" u="none" strike="noStrike" dirty="0">
                        <a:solidFill>
                          <a:srgbClr val="000000"/>
                        </a:solidFill>
                        <a:effectLst/>
                        <a:latin typeface="Calibri  "/>
                      </a:endParaRPr>
                    </a:p>
                  </a:txBody>
                  <a:tcPr marL="0" marR="0" marT="0" marB="0" anchor="ctr"/>
                </a:tc>
                <a:tc>
                  <a:txBody>
                    <a:bodyPr/>
                    <a:lstStyle/>
                    <a:p>
                      <a:pPr algn="l" fontAlgn="b"/>
                      <a:endParaRPr lang="en-US" sz="1100" b="1" i="0" u="none" strike="noStrike" dirty="0">
                        <a:solidFill>
                          <a:srgbClr val="000000"/>
                        </a:solidFill>
                        <a:effectLst/>
                        <a:latin typeface="Calibri  "/>
                      </a:endParaRPr>
                    </a:p>
                  </a:txBody>
                  <a:tcPr marL="0" marR="0" marT="0" marB="0" anchor="ctr"/>
                </a:tc>
                <a:tc>
                  <a:txBody>
                    <a:bodyPr/>
                    <a:lstStyle/>
                    <a:p>
                      <a:pPr algn="ctr" fontAlgn="b"/>
                      <a:endParaRPr lang="en-US" sz="1100" b="1" i="0" u="none" strike="noStrike" dirty="0">
                        <a:solidFill>
                          <a:srgbClr val="000000"/>
                        </a:solidFill>
                        <a:effectLst/>
                        <a:latin typeface="Calibri  "/>
                      </a:endParaRPr>
                    </a:p>
                  </a:txBody>
                  <a:tcPr marL="0" marR="0" marT="0" marB="0" anchor="ctr"/>
                </a:tc>
                <a:tc>
                  <a:txBody>
                    <a:bodyPr/>
                    <a:lstStyle/>
                    <a:p>
                      <a:pPr algn="ctr" fontAlgn="b"/>
                      <a:r>
                        <a:rPr lang="en-US" sz="1100" b="1" u="none" strike="noStrike" dirty="0">
                          <a:solidFill>
                            <a:srgbClr val="000000"/>
                          </a:solidFill>
                          <a:effectLst/>
                        </a:rPr>
                        <a:t>51.00%</a:t>
                      </a:r>
                      <a:endParaRPr lang="en-US" sz="1100" b="1" i="0" u="none" strike="noStrike" dirty="0">
                        <a:solidFill>
                          <a:srgbClr val="000000"/>
                        </a:solidFill>
                        <a:effectLst/>
                        <a:latin typeface="Calibri  "/>
                      </a:endParaRPr>
                    </a:p>
                  </a:txBody>
                  <a:tcPr marL="0" marR="0" marT="0" marB="0" anchor="ctr"/>
                </a:tc>
                <a:tc>
                  <a:txBody>
                    <a:bodyPr/>
                    <a:lstStyle/>
                    <a:p>
                      <a:pPr algn="ctr" fontAlgn="b"/>
                      <a:r>
                        <a:rPr lang="en-US" sz="1100" b="1" u="none" strike="noStrike" dirty="0">
                          <a:solidFill>
                            <a:srgbClr val="000000"/>
                          </a:solidFill>
                          <a:effectLst/>
                        </a:rPr>
                        <a:t>54.00%</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1" u="none" strike="noStrike" dirty="0">
                          <a:solidFill>
                            <a:srgbClr val="000000"/>
                          </a:solidFill>
                          <a:effectLst/>
                        </a:rPr>
                        <a:t> $     21,889.02 </a:t>
                      </a:r>
                      <a:endParaRPr lang="en-US" sz="11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79262638"/>
                  </a:ext>
                </a:extLst>
              </a:tr>
            </a:tbl>
          </a:graphicData>
        </a:graphic>
      </p:graphicFrame>
      <p:sp>
        <p:nvSpPr>
          <p:cNvPr id="5" name="TextBox 4">
            <a:extLst>
              <a:ext uri="{FF2B5EF4-FFF2-40B4-BE49-F238E27FC236}">
                <a16:creationId xmlns:a16="http://schemas.microsoft.com/office/drawing/2014/main" id="{5AB002CB-A4BB-881F-E65D-449BC0887116}"/>
              </a:ext>
            </a:extLst>
          </p:cNvPr>
          <p:cNvSpPr txBox="1"/>
          <p:nvPr/>
        </p:nvSpPr>
        <p:spPr>
          <a:xfrm>
            <a:off x="9484139" y="1882970"/>
            <a:ext cx="2491854" cy="4524315"/>
          </a:xfrm>
          <a:prstGeom prst="rect">
            <a:avLst/>
          </a:prstGeom>
          <a:noFill/>
        </p:spPr>
        <p:txBody>
          <a:bodyPr wrap="square" rtlCol="0">
            <a:spAutoFit/>
          </a:bodyPr>
          <a:lstStyle/>
          <a:p>
            <a:pPr marL="285750" indent="-285750">
              <a:buFont typeface="Arial" panose="020B0604020202020204" pitchFamily="34" charset="0"/>
              <a:buChar char="•"/>
            </a:pPr>
            <a:r>
              <a:rPr lang="en-US" sz="1600" u="sng" dirty="0"/>
              <a:t>Lyme has consistently performed above the median </a:t>
            </a:r>
            <a:r>
              <a:rPr lang="en-US" sz="1600" dirty="0"/>
              <a:t>in math and reading proficiency scores for years. </a:t>
            </a:r>
          </a:p>
          <a:p>
            <a:pPr marL="742950" lvl="1" indent="-285750">
              <a:buFont typeface="Arial" panose="020B0604020202020204" pitchFamily="34" charset="0"/>
              <a:buChar char="•"/>
            </a:pPr>
            <a:r>
              <a:rPr lang="en-US" sz="1600" dirty="0"/>
              <a:t>Data is provided by NH DOE back to FY2009</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u="sng" dirty="0"/>
              <a:t>Lyme scores are among the highest among </a:t>
            </a:r>
            <a:r>
              <a:rPr lang="en-US" sz="1600" dirty="0"/>
              <a:t>the 17-school cohort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Lyme scores are most similar to:</a:t>
            </a:r>
          </a:p>
          <a:p>
            <a:pPr marL="742950" lvl="1" indent="-285750">
              <a:buFont typeface="Arial" panose="020B0604020202020204" pitchFamily="34" charset="0"/>
              <a:buChar char="•"/>
            </a:pPr>
            <a:r>
              <a:rPr lang="en-US" sz="1600" dirty="0"/>
              <a:t>Grantham </a:t>
            </a:r>
          </a:p>
          <a:p>
            <a:pPr marL="742950" lvl="1" indent="-285750">
              <a:buFont typeface="Arial" panose="020B0604020202020204" pitchFamily="34" charset="0"/>
              <a:buChar char="•"/>
            </a:pPr>
            <a:r>
              <a:rPr lang="en-US" sz="1600" dirty="0"/>
              <a:t>Hampton Falls</a:t>
            </a:r>
          </a:p>
          <a:p>
            <a:pPr marL="742950" lvl="1" indent="-285750">
              <a:buFont typeface="Arial" panose="020B0604020202020204" pitchFamily="34" charset="0"/>
              <a:buChar char="•"/>
            </a:pPr>
            <a:r>
              <a:rPr lang="en-US" sz="1600" dirty="0"/>
              <a:t>Mont Vernon</a:t>
            </a:r>
          </a:p>
        </p:txBody>
      </p:sp>
      <p:sp>
        <p:nvSpPr>
          <p:cNvPr id="3" name="TextBox 2">
            <a:extLst>
              <a:ext uri="{FF2B5EF4-FFF2-40B4-BE49-F238E27FC236}">
                <a16:creationId xmlns:a16="http://schemas.microsoft.com/office/drawing/2014/main" id="{22F1E160-6D84-7998-4F2E-8F5C10B2D369}"/>
              </a:ext>
            </a:extLst>
          </p:cNvPr>
          <p:cNvSpPr txBox="1"/>
          <p:nvPr/>
        </p:nvSpPr>
        <p:spPr>
          <a:xfrm>
            <a:off x="9980909" y="6492875"/>
            <a:ext cx="2165657" cy="369332"/>
          </a:xfrm>
          <a:prstGeom prst="rect">
            <a:avLst/>
          </a:prstGeom>
          <a:noFill/>
        </p:spPr>
        <p:txBody>
          <a:bodyPr wrap="none" rtlCol="0">
            <a:spAutoFit/>
          </a:bodyPr>
          <a:lstStyle/>
          <a:p>
            <a:r>
              <a:rPr lang="en-US" dirty="0"/>
              <a:t>Data source: NH DOE</a:t>
            </a:r>
          </a:p>
        </p:txBody>
      </p:sp>
    </p:spTree>
    <p:extLst>
      <p:ext uri="{BB962C8B-B14F-4D97-AF65-F5344CB8AC3E}">
        <p14:creationId xmlns:p14="http://schemas.microsoft.com/office/powerpoint/2010/main" val="2394933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0FD99-586E-4BFE-CA58-17EBD4787DD2}"/>
              </a:ext>
            </a:extLst>
          </p:cNvPr>
          <p:cNvSpPr>
            <a:spLocks noGrp="1"/>
          </p:cNvSpPr>
          <p:nvPr>
            <p:ph type="title"/>
          </p:nvPr>
        </p:nvSpPr>
        <p:spPr>
          <a:xfrm>
            <a:off x="838200" y="749431"/>
            <a:ext cx="10515600" cy="1325563"/>
          </a:xfrm>
        </p:spPr>
        <p:txBody>
          <a:bodyPr>
            <a:noAutofit/>
          </a:bodyPr>
          <a:lstStyle/>
          <a:p>
            <a:r>
              <a:rPr lang="en-US" sz="3200" dirty="0"/>
              <a:t>There is an inverse correlation between proficiency scores and the proportion of students eligible for free and reduced (F/R) lunch. </a:t>
            </a:r>
            <a:br>
              <a:rPr lang="en-US" sz="3200" dirty="0"/>
            </a:br>
            <a:br>
              <a:rPr lang="en-US" sz="3200" dirty="0"/>
            </a:br>
            <a:r>
              <a:rPr lang="en-US" sz="2400" dirty="0"/>
              <a:t>There is no clear relationship between spending and the proportion of students eligible for F/R lunch</a:t>
            </a:r>
          </a:p>
        </p:txBody>
      </p:sp>
      <p:graphicFrame>
        <p:nvGraphicFramePr>
          <p:cNvPr id="5" name="Object 4">
            <a:extLst>
              <a:ext uri="{FF2B5EF4-FFF2-40B4-BE49-F238E27FC236}">
                <a16:creationId xmlns:a16="http://schemas.microsoft.com/office/drawing/2014/main" id="{044BABAF-C881-B806-CDB9-DB3E49FAEDF0}"/>
              </a:ext>
            </a:extLst>
          </p:cNvPr>
          <p:cNvGraphicFramePr>
            <a:graphicFrameLocks noChangeAspect="1"/>
          </p:cNvGraphicFramePr>
          <p:nvPr>
            <p:extLst>
              <p:ext uri="{D42A27DB-BD31-4B8C-83A1-F6EECF244321}">
                <p14:modId xmlns:p14="http://schemas.microsoft.com/office/powerpoint/2010/main" val="3194071693"/>
              </p:ext>
            </p:extLst>
          </p:nvPr>
        </p:nvGraphicFramePr>
        <p:xfrm>
          <a:off x="355600" y="2770049"/>
          <a:ext cx="3856038" cy="2930525"/>
        </p:xfrm>
        <a:graphic>
          <a:graphicData uri="http://schemas.openxmlformats.org/presentationml/2006/ole">
            <mc:AlternateContent xmlns:mc="http://schemas.openxmlformats.org/markup-compatibility/2006">
              <mc:Choice xmlns:v="urn:schemas-microsoft-com:vml" Requires="v">
                <p:oleObj name="Prism 9" r:id="rId2" imgW="4202297" imgH="3194224" progId="Prism9.Document">
                  <p:embed/>
                </p:oleObj>
              </mc:Choice>
              <mc:Fallback>
                <p:oleObj name="Prism 9" r:id="rId2" imgW="4202297" imgH="3194224" progId="Prism9.Document">
                  <p:embed/>
                  <p:pic>
                    <p:nvPicPr>
                      <p:cNvPr id="5" name="Object 4">
                        <a:extLst>
                          <a:ext uri="{FF2B5EF4-FFF2-40B4-BE49-F238E27FC236}">
                            <a16:creationId xmlns:a16="http://schemas.microsoft.com/office/drawing/2014/main" id="{044BABAF-C881-B806-CDB9-DB3E49FAEDF0}"/>
                          </a:ext>
                        </a:extLst>
                      </p:cNvPr>
                      <p:cNvPicPr/>
                      <p:nvPr/>
                    </p:nvPicPr>
                    <p:blipFill>
                      <a:blip r:embed="rId3"/>
                      <a:stretch>
                        <a:fillRect/>
                      </a:stretch>
                    </p:blipFill>
                    <p:spPr>
                      <a:xfrm>
                        <a:off x="355600" y="2770049"/>
                        <a:ext cx="3856038" cy="2930525"/>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300DEE62-3A24-5D40-624E-7F0840CB8D60}"/>
              </a:ext>
            </a:extLst>
          </p:cNvPr>
          <p:cNvGraphicFramePr>
            <a:graphicFrameLocks noChangeAspect="1"/>
          </p:cNvGraphicFramePr>
          <p:nvPr>
            <p:extLst>
              <p:ext uri="{D42A27DB-BD31-4B8C-83A1-F6EECF244321}">
                <p14:modId xmlns:p14="http://schemas.microsoft.com/office/powerpoint/2010/main" val="184312854"/>
              </p:ext>
            </p:extLst>
          </p:nvPr>
        </p:nvGraphicFramePr>
        <p:xfrm>
          <a:off x="4321175" y="2770049"/>
          <a:ext cx="3711575" cy="2930525"/>
        </p:xfrm>
        <a:graphic>
          <a:graphicData uri="http://schemas.openxmlformats.org/presentationml/2006/ole">
            <mc:AlternateContent xmlns:mc="http://schemas.openxmlformats.org/markup-compatibility/2006">
              <mc:Choice xmlns:v="urn:schemas-microsoft-com:vml" Requires="v">
                <p:oleObj name="Prism 9" r:id="rId4" imgW="4043577" imgH="3194224" progId="Prism9.Document">
                  <p:embed/>
                </p:oleObj>
              </mc:Choice>
              <mc:Fallback>
                <p:oleObj name="Prism 9" r:id="rId4" imgW="4043577" imgH="3194224" progId="Prism9.Document">
                  <p:embed/>
                  <p:pic>
                    <p:nvPicPr>
                      <p:cNvPr id="6" name="Object 5">
                        <a:extLst>
                          <a:ext uri="{FF2B5EF4-FFF2-40B4-BE49-F238E27FC236}">
                            <a16:creationId xmlns:a16="http://schemas.microsoft.com/office/drawing/2014/main" id="{300DEE62-3A24-5D40-624E-7F0840CB8D60}"/>
                          </a:ext>
                        </a:extLst>
                      </p:cNvPr>
                      <p:cNvPicPr/>
                      <p:nvPr/>
                    </p:nvPicPr>
                    <p:blipFill>
                      <a:blip r:embed="rId5"/>
                      <a:stretch>
                        <a:fillRect/>
                      </a:stretch>
                    </p:blipFill>
                    <p:spPr>
                      <a:xfrm>
                        <a:off x="4321175" y="2770049"/>
                        <a:ext cx="3711575" cy="29305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EEFB783D-E2C2-174B-61BA-B6CF1D5B5373}"/>
              </a:ext>
            </a:extLst>
          </p:cNvPr>
          <p:cNvGraphicFramePr>
            <a:graphicFrameLocks noChangeAspect="1"/>
          </p:cNvGraphicFramePr>
          <p:nvPr>
            <p:extLst>
              <p:ext uri="{D42A27DB-BD31-4B8C-83A1-F6EECF244321}">
                <p14:modId xmlns:p14="http://schemas.microsoft.com/office/powerpoint/2010/main" val="3071617900"/>
              </p:ext>
            </p:extLst>
          </p:nvPr>
        </p:nvGraphicFramePr>
        <p:xfrm>
          <a:off x="8067675" y="2770049"/>
          <a:ext cx="3708400" cy="2930525"/>
        </p:xfrm>
        <a:graphic>
          <a:graphicData uri="http://schemas.openxmlformats.org/presentationml/2006/ole">
            <mc:AlternateContent xmlns:mc="http://schemas.openxmlformats.org/markup-compatibility/2006">
              <mc:Choice xmlns:v="urn:schemas-microsoft-com:vml" Requires="v">
                <p:oleObj name="Prism 9" r:id="rId6" imgW="4043577" imgH="3194224" progId="Prism9.Document">
                  <p:embed/>
                </p:oleObj>
              </mc:Choice>
              <mc:Fallback>
                <p:oleObj name="Prism 9" r:id="rId6" imgW="4043577" imgH="3194224" progId="Prism9.Document">
                  <p:embed/>
                  <p:pic>
                    <p:nvPicPr>
                      <p:cNvPr id="7" name="Object 6">
                        <a:extLst>
                          <a:ext uri="{FF2B5EF4-FFF2-40B4-BE49-F238E27FC236}">
                            <a16:creationId xmlns:a16="http://schemas.microsoft.com/office/drawing/2014/main" id="{EEFB783D-E2C2-174B-61BA-B6CF1D5B5373}"/>
                          </a:ext>
                        </a:extLst>
                      </p:cNvPr>
                      <p:cNvPicPr/>
                      <p:nvPr/>
                    </p:nvPicPr>
                    <p:blipFill>
                      <a:blip r:embed="rId7"/>
                      <a:stretch>
                        <a:fillRect/>
                      </a:stretch>
                    </p:blipFill>
                    <p:spPr>
                      <a:xfrm>
                        <a:off x="8067675" y="2770049"/>
                        <a:ext cx="3708400" cy="2930525"/>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EFCD7100-F603-76F5-98C0-92B41DCB925B}"/>
              </a:ext>
            </a:extLst>
          </p:cNvPr>
          <p:cNvSpPr txBox="1"/>
          <p:nvPr/>
        </p:nvSpPr>
        <p:spPr>
          <a:xfrm>
            <a:off x="6994878" y="4517553"/>
            <a:ext cx="631904" cy="276999"/>
          </a:xfrm>
          <a:prstGeom prst="rect">
            <a:avLst/>
          </a:prstGeom>
          <a:noFill/>
        </p:spPr>
        <p:txBody>
          <a:bodyPr wrap="none" rtlCol="0">
            <a:spAutoFit/>
          </a:bodyPr>
          <a:lstStyle/>
          <a:p>
            <a:r>
              <a:rPr lang="en-US" sz="1200" b="1" dirty="0"/>
              <a:t>r</a:t>
            </a:r>
            <a:r>
              <a:rPr lang="en-US" sz="1200" b="1" baseline="30000" dirty="0"/>
              <a:t>2</a:t>
            </a:r>
            <a:r>
              <a:rPr lang="en-US" sz="1200" b="1" dirty="0"/>
              <a:t> = 0.6</a:t>
            </a:r>
          </a:p>
        </p:txBody>
      </p:sp>
      <p:sp>
        <p:nvSpPr>
          <p:cNvPr id="9" name="TextBox 8">
            <a:extLst>
              <a:ext uri="{FF2B5EF4-FFF2-40B4-BE49-F238E27FC236}">
                <a16:creationId xmlns:a16="http://schemas.microsoft.com/office/drawing/2014/main" id="{C19AF569-AB60-4DB8-6E5F-44F85379901E}"/>
              </a:ext>
            </a:extLst>
          </p:cNvPr>
          <p:cNvSpPr txBox="1"/>
          <p:nvPr/>
        </p:nvSpPr>
        <p:spPr>
          <a:xfrm>
            <a:off x="10721896" y="4517553"/>
            <a:ext cx="631904" cy="276999"/>
          </a:xfrm>
          <a:prstGeom prst="rect">
            <a:avLst/>
          </a:prstGeom>
          <a:noFill/>
        </p:spPr>
        <p:txBody>
          <a:bodyPr wrap="none" rtlCol="0">
            <a:spAutoFit/>
          </a:bodyPr>
          <a:lstStyle/>
          <a:p>
            <a:r>
              <a:rPr lang="en-US" sz="1200" b="1" dirty="0"/>
              <a:t>r</a:t>
            </a:r>
            <a:r>
              <a:rPr lang="en-US" sz="1200" b="1" baseline="30000" dirty="0"/>
              <a:t>2</a:t>
            </a:r>
            <a:r>
              <a:rPr lang="en-US" sz="1200" b="1" dirty="0"/>
              <a:t> = 0.4</a:t>
            </a:r>
          </a:p>
        </p:txBody>
      </p:sp>
      <p:sp>
        <p:nvSpPr>
          <p:cNvPr id="10" name="TextBox 9">
            <a:extLst>
              <a:ext uri="{FF2B5EF4-FFF2-40B4-BE49-F238E27FC236}">
                <a16:creationId xmlns:a16="http://schemas.microsoft.com/office/drawing/2014/main" id="{3C7CF8E3-1225-F64C-1BF4-102CE8B4B8AD}"/>
              </a:ext>
            </a:extLst>
          </p:cNvPr>
          <p:cNvSpPr txBox="1"/>
          <p:nvPr/>
        </p:nvSpPr>
        <p:spPr>
          <a:xfrm>
            <a:off x="3150462" y="4517553"/>
            <a:ext cx="715260" cy="276999"/>
          </a:xfrm>
          <a:prstGeom prst="rect">
            <a:avLst/>
          </a:prstGeom>
          <a:noFill/>
        </p:spPr>
        <p:txBody>
          <a:bodyPr wrap="none" rtlCol="0">
            <a:spAutoFit/>
          </a:bodyPr>
          <a:lstStyle/>
          <a:p>
            <a:r>
              <a:rPr lang="en-US" sz="1200" b="1" dirty="0"/>
              <a:t>r</a:t>
            </a:r>
            <a:r>
              <a:rPr lang="en-US" sz="1200" b="1" baseline="30000" dirty="0"/>
              <a:t>2</a:t>
            </a:r>
            <a:r>
              <a:rPr lang="en-US" sz="1200" b="1" dirty="0"/>
              <a:t> = 0.02</a:t>
            </a:r>
          </a:p>
        </p:txBody>
      </p:sp>
      <p:sp>
        <p:nvSpPr>
          <p:cNvPr id="3" name="TextBox 2">
            <a:extLst>
              <a:ext uri="{FF2B5EF4-FFF2-40B4-BE49-F238E27FC236}">
                <a16:creationId xmlns:a16="http://schemas.microsoft.com/office/drawing/2014/main" id="{EDDD144D-E4FD-5531-755B-A051563F7CEF}"/>
              </a:ext>
            </a:extLst>
          </p:cNvPr>
          <p:cNvSpPr txBox="1"/>
          <p:nvPr/>
        </p:nvSpPr>
        <p:spPr>
          <a:xfrm>
            <a:off x="9980909" y="6492875"/>
            <a:ext cx="2165657" cy="369332"/>
          </a:xfrm>
          <a:prstGeom prst="rect">
            <a:avLst/>
          </a:prstGeom>
          <a:noFill/>
        </p:spPr>
        <p:txBody>
          <a:bodyPr wrap="none" rtlCol="0">
            <a:spAutoFit/>
          </a:bodyPr>
          <a:lstStyle/>
          <a:p>
            <a:r>
              <a:rPr lang="en-US" dirty="0"/>
              <a:t>Data source: NH DOE</a:t>
            </a:r>
          </a:p>
        </p:txBody>
      </p:sp>
    </p:spTree>
    <p:extLst>
      <p:ext uri="{BB962C8B-B14F-4D97-AF65-F5344CB8AC3E}">
        <p14:creationId xmlns:p14="http://schemas.microsoft.com/office/powerpoint/2010/main" val="1756537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3466</TotalTime>
  <Words>4427</Words>
  <Application>Microsoft Office PowerPoint</Application>
  <PresentationFormat>Widescreen</PresentationFormat>
  <Paragraphs>1449</Paragraphs>
  <Slides>21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Calibri  </vt:lpstr>
      <vt:lpstr>Calibri   </vt:lpstr>
      <vt:lpstr>Calibri Light</vt:lpstr>
      <vt:lpstr>Office Theme</vt:lpstr>
      <vt:lpstr>Prism 9</vt:lpstr>
      <vt:lpstr>Comparison of costs across 17 NH schools</vt:lpstr>
      <vt:lpstr>We identified 17 schools in NH that operate schools “like Lyme” </vt:lpstr>
      <vt:lpstr>The characteristics of the communities that operate the 17 listed schools vary </vt:lpstr>
      <vt:lpstr>The characteristics of the communities that operate the 17 listed schools vary </vt:lpstr>
      <vt:lpstr>We can further subdivide this list into a peer group by assigning schools that are “like Lyme” socioeconomically</vt:lpstr>
      <vt:lpstr>Cost Per Pupil (CPP) is a metric used by NH DOE to compare costs across school districts</vt:lpstr>
      <vt:lpstr>Another view of CPP, grouped by fiscal year</vt:lpstr>
      <vt:lpstr>NHSAS testing is a metric used by NH DOE and the Lyme School to assess student performance</vt:lpstr>
      <vt:lpstr>There is an inverse correlation between proficiency scores and the proportion of students eligible for free and reduced (F/R) lunch.   There is no clear relationship between spending and the proportion of students eligible for F/R lunch</vt:lpstr>
      <vt:lpstr>There is no correlation between math/reading proficiency and cost per pupil across the cohort of 17 schools</vt:lpstr>
      <vt:lpstr>Relationship between spending (CPP) and capacity to raise funds (EVPP)</vt:lpstr>
      <vt:lpstr>Ultimately, a question may arise – are there informative differences in school operation that explain why schools that teach children with similar economic backgrounds can spend different amounts of money and achieve similar results*?</vt:lpstr>
      <vt:lpstr>Using data available on the NH DOE website, we can track non-administrative school staff numbers back to FY2017</vt:lpstr>
      <vt:lpstr>In FY22, The Lyme School had the second highest staff per student ratio* on our school cohort peer group list  * staff numbers do not include members of the administration</vt:lpstr>
      <vt:lpstr>In FY22, Lyme had the highest average teacher salary among the school cohort list. </vt:lpstr>
      <vt:lpstr>Two metrics, educational attainment of teachers and teacher experience, correlate with Lyme salaries  Lyme is above median on the school cohort list in both categories</vt:lpstr>
      <vt:lpstr>In the proposed K-8 budget, 87.8% of the cost to operate the Lyme School is represented as salaries and benefits</vt:lpstr>
      <vt:lpstr>Brief contextual overview of the current conversation occurring between the school board and administration</vt:lpstr>
      <vt:lpstr>Other cost-relevant factors to consider</vt:lpstr>
      <vt:lpstr>PowerPoint Presentation</vt:lpstr>
      <vt:lpstr>This table tracks Lyme’s Math, Reading (ELA), and Science proficiency scores back to FY2010 * The dip in FY15 is seen across all schools in NH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of school costs across 17 NH schools</dc:title>
  <dc:creator>Jennifer Boylston</dc:creator>
  <cp:lastModifiedBy>Dina Cutting</cp:lastModifiedBy>
  <cp:revision>3</cp:revision>
  <cp:lastPrinted>2023-01-18T17:44:37Z</cp:lastPrinted>
  <dcterms:created xsi:type="dcterms:W3CDTF">2023-01-08T23:21:54Z</dcterms:created>
  <dcterms:modified xsi:type="dcterms:W3CDTF">2023-01-18T18:35:06Z</dcterms:modified>
</cp:coreProperties>
</file>