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0" r:id="rId2"/>
    <p:sldId id="327" r:id="rId3"/>
    <p:sldId id="342" r:id="rId4"/>
    <p:sldId id="337" r:id="rId5"/>
    <p:sldId id="339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5" autoAdjust="0"/>
    <p:restoredTop sz="75089" autoAdjust="0"/>
  </p:normalViewPr>
  <p:slideViewPr>
    <p:cSldViewPr snapToGrid="0">
      <p:cViewPr varScale="1">
        <p:scale>
          <a:sx n="81" d="100"/>
          <a:sy n="81" d="100"/>
        </p:scale>
        <p:origin x="7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A1A8C-E844-449D-A5E8-F70B9955E903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C1B65-C826-4CCA-8C5E-08187A018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3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C1B65-C826-4CCA-8C5E-08187A018B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5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C1B65-C826-4CCA-8C5E-08187A018B7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5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C1B65-C826-4CCA-8C5E-08187A018B7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42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5226-833F-F845-99FD-7E1D9E30D335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6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D57-07C6-E444-ACFB-89355EC8859E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5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25F-4A2B-B74B-8AB7-E521723C21D9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6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AC29-FD09-474F-A83C-4A6D0B90055B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7B53-7FBF-0448-BEDD-539317210DAC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6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0FAE-264D-5E4D-88F9-5656061CA995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6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4957-A9BD-9B4F-841E-84C7B6702E40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5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2321-52A1-3C48-8B3B-5CDE5B021F4D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5DB2-F32A-4044-9381-2E07676F7A49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8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5F24-41A6-4549-8D45-A4ED470C0D34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4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3C87-629B-6844-9CE6-B0F740B8BEEE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2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888AB-8355-5B48-996D-29A05B4E4E8A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9632F-AC4A-4E5C-A847-E27E90298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6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6C8070-7567-E742-BE13-63A5A30E0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003" y="0"/>
            <a:ext cx="7772400" cy="387477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Town </a:t>
            </a:r>
            <a:r>
              <a:rPr lang="en-US" sz="4000" b="1" dirty="0"/>
              <a:t>of Lyme </a:t>
            </a:r>
            <a:br>
              <a:rPr lang="en-US" sz="4000" b="1" dirty="0"/>
            </a:br>
            <a:r>
              <a:rPr lang="en-US" sz="4000" b="1" dirty="0"/>
              <a:t>Select Board </a:t>
            </a:r>
            <a:br>
              <a:rPr lang="en-US" sz="4000" b="1" dirty="0"/>
            </a:br>
            <a:r>
              <a:rPr lang="en-US" sz="4000" b="1" dirty="0"/>
              <a:t>Proposed </a:t>
            </a:r>
            <a:r>
              <a:rPr lang="en-US" sz="4000" b="1" dirty="0" smtClean="0"/>
              <a:t>2021 </a:t>
            </a:r>
            <a:r>
              <a:rPr lang="en-US" sz="4000" b="1" dirty="0"/>
              <a:t>Operating Budget , Capital Reserve Funding (CRF) and Money Warrant Articles (</a:t>
            </a:r>
            <a:r>
              <a:rPr lang="en-US" sz="4000" b="1" dirty="0" smtClean="0"/>
              <a:t>WA)Summary</a:t>
            </a:r>
            <a:br>
              <a:rPr lang="en-US" sz="4000" b="1" dirty="0" smtClean="0"/>
            </a:br>
            <a:r>
              <a:rPr lang="en-US" sz="4000" b="1" dirty="0" smtClean="0"/>
              <a:t>(To be raised by taxation)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56F4ED5-D5FC-494C-8CF5-2ABBED62F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100" y="3066757"/>
            <a:ext cx="6858000" cy="3014956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14400" b="1" dirty="0" smtClean="0">
              <a:solidFill>
                <a:srgbClr val="0070C0"/>
              </a:solidFill>
            </a:endParaRPr>
          </a:p>
          <a:p>
            <a:pPr algn="l"/>
            <a:r>
              <a:rPr lang="en-US" sz="14400" b="1" dirty="0" smtClean="0">
                <a:solidFill>
                  <a:srgbClr val="0070C0"/>
                </a:solidFill>
              </a:rPr>
              <a:t>Operating </a:t>
            </a:r>
            <a:r>
              <a:rPr lang="en-US" sz="14400" b="1" dirty="0">
                <a:solidFill>
                  <a:srgbClr val="0070C0"/>
                </a:solidFill>
              </a:rPr>
              <a:t>Budget= 	$</a:t>
            </a:r>
            <a:r>
              <a:rPr lang="en-US" sz="14400" b="1" dirty="0" smtClean="0">
                <a:solidFill>
                  <a:srgbClr val="0070C0"/>
                </a:solidFill>
              </a:rPr>
              <a:t>2,432,817</a:t>
            </a:r>
            <a:endParaRPr lang="en-US" sz="14400" b="1" dirty="0">
              <a:solidFill>
                <a:srgbClr val="0070C0"/>
              </a:solidFill>
            </a:endParaRPr>
          </a:p>
          <a:p>
            <a:pPr algn="l"/>
            <a:r>
              <a:rPr lang="en-US" sz="14400" b="1" dirty="0" smtClean="0">
                <a:solidFill>
                  <a:srgbClr val="0070C0"/>
                </a:solidFill>
              </a:rPr>
              <a:t>Into CRF </a:t>
            </a:r>
            <a:r>
              <a:rPr lang="en-US" sz="14400" b="1" dirty="0">
                <a:solidFill>
                  <a:srgbClr val="0070C0"/>
                </a:solidFill>
              </a:rPr>
              <a:t>= 			$</a:t>
            </a:r>
            <a:r>
              <a:rPr lang="en-US" sz="14400" b="1" dirty="0" smtClean="0">
                <a:solidFill>
                  <a:srgbClr val="0070C0"/>
                </a:solidFill>
              </a:rPr>
              <a:t>415,000 </a:t>
            </a:r>
          </a:p>
          <a:p>
            <a:pPr algn="l"/>
            <a:r>
              <a:rPr lang="en-US" sz="14400" b="1" dirty="0" smtClean="0">
                <a:solidFill>
                  <a:srgbClr val="0070C0"/>
                </a:solidFill>
              </a:rPr>
              <a:t>Paving North River Rd=  </a:t>
            </a:r>
            <a:r>
              <a:rPr lang="en-US" sz="14400" b="1" u="sng" dirty="0" smtClean="0">
                <a:solidFill>
                  <a:srgbClr val="0070C0"/>
                </a:solidFill>
              </a:rPr>
              <a:t>$82,000 </a:t>
            </a:r>
            <a:endParaRPr lang="en-US" sz="14400" b="1" u="sng" dirty="0">
              <a:solidFill>
                <a:srgbClr val="0070C0"/>
              </a:solidFill>
            </a:endParaRPr>
          </a:p>
          <a:p>
            <a:pPr algn="l"/>
            <a:r>
              <a:rPr lang="en-US" sz="14400" b="1" dirty="0">
                <a:solidFill>
                  <a:srgbClr val="0070C0"/>
                </a:solidFill>
              </a:rPr>
              <a:t>Total Appropriations =	</a:t>
            </a:r>
            <a:r>
              <a:rPr lang="en-US" sz="14400" b="1" u="dbl" dirty="0">
                <a:solidFill>
                  <a:srgbClr val="0070C0"/>
                </a:solidFill>
              </a:rPr>
              <a:t>$</a:t>
            </a:r>
            <a:r>
              <a:rPr lang="en-US" sz="14400" b="1" u="dbl" dirty="0" smtClean="0">
                <a:solidFill>
                  <a:srgbClr val="0070C0"/>
                </a:solidFill>
              </a:rPr>
              <a:t>2,929,817</a:t>
            </a:r>
            <a:endParaRPr lang="en-US" sz="14400" b="1" dirty="0">
              <a:solidFill>
                <a:srgbClr val="0070C0"/>
              </a:solidFill>
            </a:endParaRPr>
          </a:p>
          <a:p>
            <a:pPr algn="l"/>
            <a:endParaRPr lang="en-US" sz="14400" b="1" u="sng" dirty="0">
              <a:solidFill>
                <a:srgbClr val="0070C0"/>
              </a:solidFill>
            </a:endParaRPr>
          </a:p>
          <a:p>
            <a:endParaRPr lang="en-US" sz="14400" b="1" dirty="0">
              <a:solidFill>
                <a:srgbClr val="0070C0"/>
              </a:solidFill>
            </a:endParaRPr>
          </a:p>
          <a:p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0DDBED6-99EA-8B40-ABE8-7A4199BE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F342-2690-0F4C-99C1-8B780BD7CC69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6F8BBBA-68B9-D443-B0A0-0A97E3FC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2021 Town </a:t>
            </a:r>
            <a:r>
              <a:rPr lang="en-US" dirty="0"/>
              <a:t>Muni Budget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346F22-49F4-8C4C-92BC-2DB9BF14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1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C522EBD-D130-2D40-9305-92637862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BE1DC14A-9D87-5746-B462-65255C05A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008131"/>
              </p:ext>
            </p:extLst>
          </p:nvPr>
        </p:nvGraphicFramePr>
        <p:xfrm>
          <a:off x="-3749" y="989351"/>
          <a:ext cx="4665690" cy="54446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62923">
                  <a:extLst>
                    <a:ext uri="{9D8B030D-6E8A-4147-A177-3AD203B41FA5}">
                      <a16:colId xmlns="" xmlns:a16="http://schemas.microsoft.com/office/drawing/2014/main" val="2389266756"/>
                    </a:ext>
                  </a:extLst>
                </a:gridCol>
                <a:gridCol w="1139252">
                  <a:extLst>
                    <a:ext uri="{9D8B030D-6E8A-4147-A177-3AD203B41FA5}">
                      <a16:colId xmlns="" xmlns:a16="http://schemas.microsoft.com/office/drawing/2014/main" val="1117387178"/>
                    </a:ext>
                  </a:extLst>
                </a:gridCol>
                <a:gridCol w="1139253">
                  <a:extLst>
                    <a:ext uri="{9D8B030D-6E8A-4147-A177-3AD203B41FA5}">
                      <a16:colId xmlns="" xmlns:a16="http://schemas.microsoft.com/office/drawing/2014/main" val="889607401"/>
                    </a:ext>
                  </a:extLst>
                </a:gridCol>
                <a:gridCol w="1124262">
                  <a:extLst>
                    <a:ext uri="{9D8B030D-6E8A-4147-A177-3AD203B41FA5}">
                      <a16:colId xmlns="" xmlns:a16="http://schemas.microsoft.com/office/drawing/2014/main" val="3301956763"/>
                    </a:ext>
                  </a:extLst>
                </a:gridCol>
              </a:tblGrid>
              <a:tr h="356728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ysClr val="windowText" lastClr="000000"/>
                          </a:solidFill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41113580"/>
                  </a:ext>
                </a:extLst>
              </a:tr>
              <a:tr h="583862">
                <a:tc>
                  <a:txBody>
                    <a:bodyPr/>
                    <a:lstStyle/>
                    <a:p>
                      <a:r>
                        <a:rPr lang="en-US" sz="1600" dirty="0"/>
                        <a:t>Muni Budget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$2,248,027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Muni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baseline="0" dirty="0">
                          <a:solidFill>
                            <a:schemeClr val="tx1"/>
                          </a:solidFill>
                        </a:rPr>
                        <a:t>$2,348,558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9310065"/>
                  </a:ext>
                </a:extLst>
              </a:tr>
              <a:tr h="583862">
                <a:tc>
                  <a:txBody>
                    <a:bodyPr/>
                    <a:lstStyle/>
                    <a:p>
                      <a:r>
                        <a:rPr lang="en-US" sz="1600" dirty="0"/>
                        <a:t>$ into Cap </a:t>
                      </a:r>
                      <a:r>
                        <a:rPr lang="en-US" sz="1600" dirty="0" err="1" smtClean="0"/>
                        <a:t>Resv</a:t>
                      </a:r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$469,500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 into Cap </a:t>
                      </a:r>
                      <a:r>
                        <a:rPr lang="en-US" sz="1600" dirty="0" err="1" smtClean="0"/>
                        <a:t>Resv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$459,500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8103075"/>
                  </a:ext>
                </a:extLst>
              </a:tr>
              <a:tr h="356728">
                <a:tc>
                  <a:txBody>
                    <a:bodyPr/>
                    <a:lstStyle/>
                    <a:p>
                      <a:r>
                        <a:rPr lang="en-US" sz="1600" dirty="0"/>
                        <a:t>LTO Roller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$18,081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4437804"/>
                  </a:ext>
                </a:extLst>
              </a:tr>
              <a:tr h="616167">
                <a:tc>
                  <a:txBody>
                    <a:bodyPr/>
                    <a:lstStyle/>
                    <a:p>
                      <a:r>
                        <a:rPr lang="en-US" sz="1600" dirty="0"/>
                        <a:t>RR @ Grant Br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$248,539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Dorchester 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$155,000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7151936"/>
                  </a:ext>
                </a:extLst>
              </a:tr>
              <a:tr h="356728">
                <a:tc>
                  <a:txBody>
                    <a:bodyPr/>
                    <a:lstStyle/>
                    <a:p>
                      <a:r>
                        <a:rPr lang="en-US" sz="1600" dirty="0"/>
                        <a:t>Baker Hill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$200,00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Baker Hill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7228066"/>
                  </a:ext>
                </a:extLst>
              </a:tr>
              <a:tr h="616167">
                <a:tc>
                  <a:txBody>
                    <a:bodyPr/>
                    <a:lstStyle/>
                    <a:p>
                      <a:r>
                        <a:rPr lang="en-US" sz="1600" dirty="0"/>
                        <a:t>Culvert Invent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$10,500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Goose Pond Rd in 2020*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887564"/>
                  </a:ext>
                </a:extLst>
              </a:tr>
              <a:tr h="829698">
                <a:tc>
                  <a:txBody>
                    <a:bodyPr/>
                    <a:lstStyle/>
                    <a:p>
                      <a:r>
                        <a:rPr lang="en-US" sz="1600" b="1" i="0" baseline="0" dirty="0" smtClean="0"/>
                        <a:t>2018</a:t>
                      </a:r>
                      <a:endParaRPr lang="en-US" sz="1600" b="1" i="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/>
                        <a:t>$3,195,657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baseline="0" dirty="0" smtClean="0"/>
                        <a:t>2019</a:t>
                      </a:r>
                      <a:endParaRPr lang="en-US" sz="1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/>
                        <a:t>3,193,058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7118027"/>
                  </a:ext>
                </a:extLst>
              </a:tr>
              <a:tr h="35672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6317374"/>
                  </a:ext>
                </a:extLst>
              </a:tr>
              <a:tr h="5811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126624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C317CF0-8308-144A-9D93-FAFD726E4D5B}"/>
              </a:ext>
            </a:extLst>
          </p:cNvPr>
          <p:cNvSpPr txBox="1"/>
          <p:nvPr/>
        </p:nvSpPr>
        <p:spPr>
          <a:xfrm>
            <a:off x="-199620" y="177612"/>
            <a:ext cx="9265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Lyme Municipal Budget March </a:t>
            </a:r>
            <a:r>
              <a:rPr lang="en-US" sz="2200" b="1" dirty="0" smtClean="0"/>
              <a:t>2019/ 2020 </a:t>
            </a:r>
            <a:r>
              <a:rPr lang="en-US" sz="2200" b="1" dirty="0"/>
              <a:t>Actual vs March </a:t>
            </a:r>
            <a:r>
              <a:rPr lang="en-US" sz="2200" b="1" dirty="0" smtClean="0"/>
              <a:t>2021 </a:t>
            </a:r>
            <a:r>
              <a:rPr lang="en-US" sz="2200" b="1" dirty="0"/>
              <a:t>Proposed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37CB00E-837B-174A-B321-EDACE8628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479759"/>
              </p:ext>
            </p:extLst>
          </p:nvPr>
        </p:nvGraphicFramePr>
        <p:xfrm>
          <a:off x="4706912" y="992753"/>
          <a:ext cx="2158583" cy="52965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74360">
                  <a:extLst>
                    <a:ext uri="{9D8B030D-6E8A-4147-A177-3AD203B41FA5}">
                      <a16:colId xmlns="" xmlns:a16="http://schemas.microsoft.com/office/drawing/2014/main" val="2001155223"/>
                    </a:ext>
                  </a:extLst>
                </a:gridCol>
                <a:gridCol w="1184223">
                  <a:extLst>
                    <a:ext uri="{9D8B030D-6E8A-4147-A177-3AD203B41FA5}">
                      <a16:colId xmlns="" xmlns:a16="http://schemas.microsoft.com/office/drawing/2014/main" val="2738684611"/>
                    </a:ext>
                  </a:extLst>
                </a:gridCol>
              </a:tblGrid>
              <a:tr h="33390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2020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4088117976"/>
                  </a:ext>
                </a:extLst>
              </a:tr>
              <a:tr h="56994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Muni Budget</a:t>
                      </a: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2,392,649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33383399"/>
                  </a:ext>
                </a:extLst>
              </a:tr>
              <a:tr h="56994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$ into Cap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Resv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$425,000 </a:t>
                      </a: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432788577"/>
                  </a:ext>
                </a:extLst>
              </a:tr>
              <a:tr h="333909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118874127"/>
                  </a:ext>
                </a:extLst>
              </a:tr>
              <a:tr h="333909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61747750"/>
                  </a:ext>
                </a:extLst>
              </a:tr>
              <a:tr h="576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RR@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N.Thetf’d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$200,000</a:t>
                      </a:r>
                    </a:p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477013833"/>
                  </a:ext>
                </a:extLst>
              </a:tr>
              <a:tr h="691598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RR South Paving</a:t>
                      </a: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$0 *</a:t>
                      </a: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342951675"/>
                  </a:ext>
                </a:extLst>
              </a:tr>
              <a:tr h="947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baseline="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en-US" sz="1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chemeClr val="tx1"/>
                          </a:solidFill>
                        </a:rPr>
                        <a:t>$2,992,649</a:t>
                      </a: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753010244"/>
                  </a:ext>
                </a:extLst>
              </a:tr>
              <a:tr h="333909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884826728"/>
                  </a:ext>
                </a:extLst>
              </a:tr>
              <a:tr h="333909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43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86407340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5D540257-61A9-B74C-9976-B2D655633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576316"/>
              </p:ext>
            </p:extLst>
          </p:nvPr>
        </p:nvGraphicFramePr>
        <p:xfrm>
          <a:off x="6955437" y="1072533"/>
          <a:ext cx="2110850" cy="52115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10850">
                  <a:extLst>
                    <a:ext uri="{9D8B030D-6E8A-4147-A177-3AD203B41FA5}">
                      <a16:colId xmlns="" xmlns:a16="http://schemas.microsoft.com/office/drawing/2014/main" val="3780440528"/>
                    </a:ext>
                  </a:extLst>
                </a:gridCol>
              </a:tblGrid>
              <a:tr h="299067">
                <a:tc>
                  <a:txBody>
                    <a:bodyPr/>
                    <a:lstStyle/>
                    <a:p>
                      <a:r>
                        <a:rPr lang="en-US" sz="1600" b="0" i="1" baseline="0" dirty="0"/>
                        <a:t>2021 </a:t>
                      </a:r>
                      <a:r>
                        <a:rPr lang="en-US" sz="1600" b="0" i="1" baseline="0" dirty="0" smtClean="0"/>
                        <a:t>proposed</a:t>
                      </a:r>
                      <a:endParaRPr lang="en-US" sz="1600" b="0" i="1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229339"/>
                  </a:ext>
                </a:extLst>
              </a:tr>
              <a:tr h="370187">
                <a:tc>
                  <a:txBody>
                    <a:bodyPr/>
                    <a:lstStyle/>
                    <a:p>
                      <a:pPr algn="l"/>
                      <a:r>
                        <a:rPr lang="en-US" sz="1600" b="0" i="1" baseline="0" dirty="0" smtClean="0"/>
                        <a:t>Muni Budget…………….  </a:t>
                      </a:r>
                    </a:p>
                    <a:p>
                      <a:pPr algn="r"/>
                      <a:r>
                        <a:rPr lang="en-US" sz="1600" b="0" i="1" baseline="0" dirty="0" smtClean="0"/>
                        <a:t>$2,432,817</a:t>
                      </a:r>
                      <a:endParaRPr lang="en-US" sz="800" b="0" i="1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7686368"/>
                  </a:ext>
                </a:extLst>
              </a:tr>
              <a:tr h="344075">
                <a:tc>
                  <a:txBody>
                    <a:bodyPr/>
                    <a:lstStyle/>
                    <a:p>
                      <a:pPr algn="l"/>
                      <a:r>
                        <a:rPr lang="en-US" sz="1600" b="0" i="1" baseline="0" dirty="0" smtClean="0"/>
                        <a:t>$ into Cap </a:t>
                      </a:r>
                      <a:r>
                        <a:rPr lang="en-US" sz="1600" b="0" i="1" baseline="0" dirty="0" err="1" smtClean="0"/>
                        <a:t>Resv</a:t>
                      </a:r>
                      <a:r>
                        <a:rPr lang="en-US" sz="1600" b="0" i="1" baseline="0" dirty="0" smtClean="0"/>
                        <a:t> ………..</a:t>
                      </a:r>
                    </a:p>
                    <a:p>
                      <a:pPr algn="r"/>
                      <a:r>
                        <a:rPr lang="en-US" sz="1600" b="0" i="1" baseline="0" dirty="0" smtClean="0"/>
                        <a:t>$415,000</a:t>
                      </a:r>
                      <a:endParaRPr lang="en-US" sz="1600" b="0" i="1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5669089"/>
                  </a:ext>
                </a:extLst>
              </a:tr>
              <a:tr h="571170">
                <a:tc>
                  <a:txBody>
                    <a:bodyPr/>
                    <a:lstStyle/>
                    <a:p>
                      <a:pPr algn="l"/>
                      <a:endParaRPr lang="en-US" b="0" i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7918446"/>
                  </a:ext>
                </a:extLst>
              </a:tr>
              <a:tr h="152629">
                <a:tc>
                  <a:txBody>
                    <a:bodyPr/>
                    <a:lstStyle/>
                    <a:p>
                      <a:pPr algn="r"/>
                      <a:endParaRPr lang="en-US" sz="1600" b="0" i="1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4484293"/>
                  </a:ext>
                </a:extLst>
              </a:tr>
              <a:tr h="1219911">
                <a:tc>
                  <a:txBody>
                    <a:bodyPr/>
                    <a:lstStyle/>
                    <a:p>
                      <a:pPr algn="l"/>
                      <a:r>
                        <a:rPr lang="en-US" sz="1600" b="0" i="1" baseline="0" dirty="0"/>
                        <a:t>RR </a:t>
                      </a:r>
                      <a:r>
                        <a:rPr lang="en-US" sz="1600" b="0" i="1" baseline="0" dirty="0" smtClean="0"/>
                        <a:t>North Paving </a:t>
                      </a:r>
                    </a:p>
                    <a:p>
                      <a:pPr algn="l"/>
                      <a:r>
                        <a:rPr lang="en-US" sz="1600" b="0" i="1" baseline="0" dirty="0" smtClean="0"/>
                        <a:t>(E </a:t>
                      </a:r>
                      <a:r>
                        <a:rPr lang="en-US" sz="1600" b="0" i="1" baseline="0" dirty="0" err="1" smtClean="0"/>
                        <a:t>Theford</a:t>
                      </a:r>
                      <a:r>
                        <a:rPr lang="en-US" sz="1600" b="0" i="1" baseline="0" dirty="0" smtClean="0"/>
                        <a:t> Rd to Orford town line)</a:t>
                      </a:r>
                      <a:endParaRPr lang="en-US" sz="1600" b="0" i="1" baseline="0" dirty="0"/>
                    </a:p>
                    <a:p>
                      <a:pPr algn="r"/>
                      <a:r>
                        <a:rPr lang="en-US" sz="1600" b="0" i="1" baseline="0" dirty="0" smtClean="0"/>
                        <a:t>$82,000</a:t>
                      </a:r>
                      <a:endParaRPr lang="en-US" sz="1600" b="0" i="1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5155398"/>
                  </a:ext>
                </a:extLst>
              </a:tr>
              <a:tr h="504622">
                <a:tc>
                  <a:txBody>
                    <a:bodyPr/>
                    <a:lstStyle/>
                    <a:p>
                      <a:pPr algn="l"/>
                      <a:r>
                        <a:rPr lang="en-US" sz="1600" b="0" i="1" baseline="0" dirty="0" smtClean="0"/>
                        <a:t>2021 Appropriation</a:t>
                      </a:r>
                    </a:p>
                    <a:p>
                      <a:pPr algn="r"/>
                      <a:r>
                        <a:rPr lang="en-US" sz="1600" b="0" i="1" baseline="0" dirty="0" smtClean="0"/>
                        <a:t>$2,929,817</a:t>
                      </a:r>
                      <a:endParaRPr lang="en-US" sz="1600" b="0" i="1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6669932"/>
                  </a:ext>
                </a:extLst>
              </a:tr>
              <a:tr h="375354">
                <a:tc>
                  <a:txBody>
                    <a:bodyPr/>
                    <a:lstStyle/>
                    <a:p>
                      <a:endParaRPr lang="en-US" b="0" i="1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2682252"/>
                  </a:ext>
                </a:extLst>
              </a:tr>
              <a:tr h="637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148577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182C11-3282-A441-9D1D-31B69EC30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0DBB-E3D1-D749-A22B-B6F272E36188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75FAE11-B140-C349-89A1-A7199BE7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2021 </a:t>
            </a:r>
            <a:r>
              <a:rPr lang="en-US" dirty="0"/>
              <a:t>Town Muni Budget </a:t>
            </a:r>
          </a:p>
        </p:txBody>
      </p:sp>
    </p:spTree>
    <p:extLst>
      <p:ext uri="{BB962C8B-B14F-4D97-AF65-F5344CB8AC3E}">
        <p14:creationId xmlns:p14="http://schemas.microsoft.com/office/powerpoint/2010/main" val="167207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8AB181E-A570-9A4A-91D8-FECDF7FCC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5DB2-F32A-4044-9381-2E07676F7A49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71E8411-5A26-C145-8AFC-D95A7C9A6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Town Muni Budget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0145F12-5A6B-5445-A804-4053E426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10193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13287"/>
              </p:ext>
            </p:extLst>
          </p:nvPr>
        </p:nvGraphicFramePr>
        <p:xfrm>
          <a:off x="109328" y="149089"/>
          <a:ext cx="8945219" cy="6133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3270"/>
                <a:gridCol w="1217333"/>
                <a:gridCol w="2543355"/>
                <a:gridCol w="891261"/>
              </a:tblGrid>
              <a:tr h="162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Warrant Articles involving money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 Amount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To be raised by taxes or NOT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4 - Town Operating Budget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2,432,817.00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5 - To Capital Reserve and Trust Funds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415,000.00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6 - State of NH Block Grant appropriation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  95,000.00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No amount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7 </a:t>
                      </a:r>
                      <a:r>
                        <a:rPr lang="en-US" sz="700" u="none" strike="noStrike" dirty="0" smtClean="0">
                          <a:effectLst/>
                        </a:rPr>
                        <a:t>-Withdrawal </a:t>
                      </a:r>
                      <a:r>
                        <a:rPr lang="en-US" sz="700" u="none" strike="noStrike" dirty="0">
                          <a:effectLst/>
                        </a:rPr>
                        <a:t>from Vehicle CRF-Fire Truck payment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  81,252.00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No amount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Article 8 - </a:t>
                      </a:r>
                      <a:r>
                        <a:rPr lang="en-US" sz="1200" u="none" strike="noStrike" dirty="0" smtClean="0">
                          <a:effectLst/>
                        </a:rPr>
                        <a:t>Withdrawal </a:t>
                      </a:r>
                      <a:r>
                        <a:rPr lang="en-US" sz="1200" u="none" strike="noStrike" dirty="0">
                          <a:effectLst/>
                        </a:rPr>
                        <a:t>from Public Works Facility CRF-Fire Station payment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  81,716.00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No amount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9 - </a:t>
                      </a:r>
                      <a:r>
                        <a:rPr lang="en-US" sz="700" u="none" strike="noStrike" dirty="0" smtClean="0">
                          <a:effectLst/>
                        </a:rPr>
                        <a:t>Withdrawal </a:t>
                      </a:r>
                      <a:r>
                        <a:rPr lang="en-US" sz="700" u="none" strike="noStrike" dirty="0">
                          <a:effectLst/>
                        </a:rPr>
                        <a:t>from Capital Reserve Funds-Computer </a:t>
                      </a:r>
                      <a:r>
                        <a:rPr lang="en-US" sz="700" u="none" strike="noStrike" dirty="0" smtClean="0">
                          <a:effectLst/>
                        </a:rPr>
                        <a:t>equip </a:t>
                      </a:r>
                      <a:r>
                        <a:rPr lang="en-US" sz="700" u="none" strike="noStrike" dirty="0">
                          <a:effectLst/>
                        </a:rPr>
                        <a:t>&amp; Appraisal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  74,765.00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No amount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10 - </a:t>
                      </a:r>
                      <a:r>
                        <a:rPr lang="en-US" sz="700" u="none" strike="noStrike" dirty="0" smtClean="0">
                          <a:effectLst/>
                        </a:rPr>
                        <a:t>Withdrawal </a:t>
                      </a:r>
                      <a:r>
                        <a:rPr lang="en-US" sz="700" u="none" strike="noStrike" dirty="0">
                          <a:effectLst/>
                        </a:rPr>
                        <a:t>From Vehicle Capital </a:t>
                      </a:r>
                      <a:r>
                        <a:rPr lang="en-US" sz="700" u="none" strike="noStrike" dirty="0" smtClean="0">
                          <a:effectLst/>
                        </a:rPr>
                        <a:t>Reserve </a:t>
                      </a:r>
                      <a:r>
                        <a:rPr lang="en-US" sz="700" u="none" strike="noStrike" dirty="0">
                          <a:effectLst/>
                        </a:rPr>
                        <a:t>Fund-Police vehicle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  68,000.00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No amount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11 - </a:t>
                      </a:r>
                      <a:r>
                        <a:rPr lang="en-US" sz="700" u="none" strike="noStrike" dirty="0" smtClean="0">
                          <a:effectLst/>
                        </a:rPr>
                        <a:t>Withdrawal </a:t>
                      </a:r>
                      <a:r>
                        <a:rPr lang="en-US" sz="700" u="none" strike="noStrike" dirty="0">
                          <a:effectLst/>
                        </a:rPr>
                        <a:t>from Class V CRF-North River Road paving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100,000.00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No amount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12 - Paved road repair and </a:t>
                      </a:r>
                      <a:r>
                        <a:rPr lang="en-US" sz="700" u="none" strike="noStrike" dirty="0" smtClean="0">
                          <a:effectLst/>
                        </a:rPr>
                        <a:t>maintenance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  82,000.00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22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13 -  No money-Old River Road Class A Trail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22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14 -  No money-Old River Road Class B Trail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15 - Independence Day </a:t>
                      </a:r>
                      <a:r>
                        <a:rPr lang="en-US" sz="700" u="none" strike="noStrike" dirty="0" smtClean="0">
                          <a:effectLst/>
                        </a:rPr>
                        <a:t>Celebration </a:t>
                      </a:r>
                      <a:r>
                        <a:rPr lang="en-US" sz="700" u="none" strike="noStrike" dirty="0">
                          <a:effectLst/>
                        </a:rPr>
                        <a:t>Special Revenue Fund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     6,983.00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No amount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16 - Milfoil Treatment For Post Pond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  19,850.00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No amount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22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 smtClean="0">
                          <a:effectLst/>
                        </a:rPr>
                        <a:t>Article 17 - No money-Discontinue Cemetery General Maintenance CRF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18 - Appropriate Funds to New Cemetery CRF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  20,388.00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No amount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19 - </a:t>
                      </a:r>
                      <a:r>
                        <a:rPr lang="en-US" sz="700" u="none" strike="noStrike" dirty="0" smtClean="0">
                          <a:effectLst/>
                        </a:rPr>
                        <a:t>Withdrawal </a:t>
                      </a:r>
                      <a:r>
                        <a:rPr lang="en-US" sz="700" u="none" strike="noStrike" dirty="0">
                          <a:effectLst/>
                        </a:rPr>
                        <a:t>from Cemetery </a:t>
                      </a:r>
                      <a:r>
                        <a:rPr lang="en-US" sz="700" u="none" strike="noStrike" dirty="0" smtClean="0">
                          <a:effectLst/>
                        </a:rPr>
                        <a:t>Maintenance </a:t>
                      </a:r>
                      <a:r>
                        <a:rPr lang="en-US" sz="700" u="none" strike="noStrike" dirty="0">
                          <a:effectLst/>
                        </a:rPr>
                        <a:t>Gifts &amp; Donations Fund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       15,991.00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No amount to be raised by taxes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22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20 - No Money-Overseer of Welfare to be appointed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22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21 - No Money-Reports of Agents, Auditors &amp; Committees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2274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Article 22 - No Money-Other </a:t>
                      </a:r>
                      <a:r>
                        <a:rPr lang="en-US" sz="700" u="none" strike="noStrike" dirty="0" smtClean="0">
                          <a:effectLst/>
                        </a:rPr>
                        <a:t>Business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16243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30074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Total amount to be raised by taxation=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 $                  2,929,817.00 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$2,992,649.00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  <a:tr h="16243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2" marR="5922" marT="592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5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13211D7C-DFDA-5040-A74B-3B58A78F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EE4787A-4F01-654C-9D2C-BC186A4032F9}"/>
              </a:ext>
            </a:extLst>
          </p:cNvPr>
          <p:cNvSpPr txBox="1"/>
          <p:nvPr/>
        </p:nvSpPr>
        <p:spPr>
          <a:xfrm>
            <a:off x="1746851" y="466344"/>
            <a:ext cx="5085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PROPOSED </a:t>
            </a:r>
            <a:r>
              <a:rPr lang="en-US" sz="2400" b="1" dirty="0" smtClean="0"/>
              <a:t>2021 </a:t>
            </a:r>
            <a:r>
              <a:rPr lang="en-US" sz="2400" b="1" dirty="0"/>
              <a:t>CRF </a:t>
            </a:r>
            <a:r>
              <a:rPr lang="en-US" sz="2400" b="1" dirty="0" smtClean="0"/>
              <a:t>&amp; TF Funding </a:t>
            </a:r>
            <a:r>
              <a:rPr lang="en-US" sz="2400" b="1" dirty="0"/>
              <a:t>WA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2DAE4DB-43CA-FF47-B1D0-46A3CE2CD916}"/>
              </a:ext>
            </a:extLst>
          </p:cNvPr>
          <p:cNvSpPr txBox="1"/>
          <p:nvPr/>
        </p:nvSpPr>
        <p:spPr>
          <a:xfrm>
            <a:off x="283464" y="1028423"/>
            <a:ext cx="8231886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Bridge Cap Reserve 	= 			$50,000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Vehicle Cap Reserve = 			</a:t>
            </a:r>
            <a:r>
              <a:rPr lang="en-US" sz="2400" dirty="0" smtClean="0"/>
              <a:t>$200,000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Heavy Eqpt Cap Reserve = 		$30,000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Property Reappraisal </a:t>
            </a:r>
            <a:r>
              <a:rPr lang="en-US" sz="2400" dirty="0"/>
              <a:t>= 			</a:t>
            </a:r>
            <a:r>
              <a:rPr lang="en-US" sz="2400" dirty="0" smtClean="0"/>
              <a:t>$10,000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Public Works  Facility =			</a:t>
            </a:r>
            <a:r>
              <a:rPr lang="en-US" sz="2400" dirty="0" smtClean="0"/>
              <a:t>$50,000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Computer Sys Upgrade = 		</a:t>
            </a:r>
            <a:r>
              <a:rPr lang="en-US" sz="2400" dirty="0" smtClean="0"/>
              <a:t>$5,000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Town </a:t>
            </a:r>
            <a:r>
              <a:rPr lang="en-US" sz="2400" dirty="0" err="1"/>
              <a:t>Bldg</a:t>
            </a:r>
            <a:r>
              <a:rPr lang="en-US" sz="2400" dirty="0"/>
              <a:t> Major </a:t>
            </a:r>
            <a:r>
              <a:rPr lang="en-US" sz="2400" dirty="0" err="1"/>
              <a:t>Maint</a:t>
            </a:r>
            <a:r>
              <a:rPr lang="en-US" sz="2400" dirty="0"/>
              <a:t> = 		</a:t>
            </a:r>
            <a:r>
              <a:rPr lang="en-US" sz="2400" dirty="0" smtClean="0"/>
              <a:t>$5,000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Fire Fighting Safety Eqpt = 		$10,000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Recreation </a:t>
            </a:r>
            <a:r>
              <a:rPr lang="en-US" sz="2400" dirty="0"/>
              <a:t>Facilities = 			</a:t>
            </a:r>
            <a:r>
              <a:rPr lang="en-US" sz="2400" u="sng" dirty="0" smtClean="0"/>
              <a:t>$10,000</a:t>
            </a:r>
            <a:r>
              <a:rPr lang="en-US" sz="2400" dirty="0" smtClean="0"/>
              <a:t>	</a:t>
            </a:r>
            <a:r>
              <a:rPr lang="en-US" sz="2400" b="1" dirty="0" smtClean="0"/>
              <a:t>$370,000</a:t>
            </a:r>
            <a:endParaRPr lang="en-US" sz="24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Emergency Major Equip </a:t>
            </a:r>
            <a:r>
              <a:rPr lang="en-US" sz="2400" dirty="0" err="1" smtClean="0"/>
              <a:t>Tr</a:t>
            </a:r>
            <a:r>
              <a:rPr lang="en-US" sz="2400" dirty="0" smtClean="0"/>
              <a:t>=	$10,000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Town Poor Expend. Trust = 		$30,000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Annual Leave Trust Fund =		</a:t>
            </a:r>
            <a:r>
              <a:rPr lang="en-US" sz="2400" u="sng" dirty="0" smtClean="0"/>
              <a:t>$5,000	</a:t>
            </a:r>
            <a:r>
              <a:rPr lang="en-US" sz="2400" dirty="0" smtClean="0"/>
              <a:t>	</a:t>
            </a:r>
            <a:r>
              <a:rPr lang="en-US" sz="2400" b="1" dirty="0" smtClean="0"/>
              <a:t>$45,000</a:t>
            </a:r>
            <a:endParaRPr lang="en-US" sz="24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u="sng" dirty="0"/>
          </a:p>
          <a:p>
            <a:pPr lvl="4"/>
            <a:r>
              <a:rPr lang="en-US" sz="2400" dirty="0"/>
              <a:t>					</a:t>
            </a:r>
            <a:r>
              <a:rPr lang="en-US" sz="2400" b="1" dirty="0" smtClean="0"/>
              <a:t>$415,000</a:t>
            </a:r>
            <a:endParaRPr lang="en-US" sz="2400" b="1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E5084CB0-8700-E148-90A9-85B81918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19A-DC11-C142-8E57-A588741063C4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B80C85E0-D6A7-5043-94F2-FC22E747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2021 </a:t>
            </a:r>
            <a:r>
              <a:rPr lang="en-US" dirty="0"/>
              <a:t>Town Muni Budget </a:t>
            </a:r>
          </a:p>
        </p:txBody>
      </p:sp>
    </p:spTree>
    <p:extLst>
      <p:ext uri="{BB962C8B-B14F-4D97-AF65-F5344CB8AC3E}">
        <p14:creationId xmlns:p14="http://schemas.microsoft.com/office/powerpoint/2010/main" val="167359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FBA91DF1-F086-234C-9C77-6B2B259FD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632F-AC4A-4E5C-A847-E27E902988FF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8CC69FE5-54F4-E64B-A333-3D38970C9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72511"/>
              </p:ext>
            </p:extLst>
          </p:nvPr>
        </p:nvGraphicFramePr>
        <p:xfrm>
          <a:off x="0" y="936166"/>
          <a:ext cx="9143999" cy="6602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043">
                  <a:extLst>
                    <a:ext uri="{9D8B030D-6E8A-4147-A177-3AD203B41FA5}">
                      <a16:colId xmlns="" xmlns:a16="http://schemas.microsoft.com/office/drawing/2014/main" val="322572214"/>
                    </a:ext>
                  </a:extLst>
                </a:gridCol>
                <a:gridCol w="2825023">
                  <a:extLst>
                    <a:ext uri="{9D8B030D-6E8A-4147-A177-3AD203B41FA5}">
                      <a16:colId xmlns="" xmlns:a16="http://schemas.microsoft.com/office/drawing/2014/main" val="2554722528"/>
                    </a:ext>
                  </a:extLst>
                </a:gridCol>
                <a:gridCol w="1352678">
                  <a:extLst>
                    <a:ext uri="{9D8B030D-6E8A-4147-A177-3AD203B41FA5}">
                      <a16:colId xmlns="" xmlns:a16="http://schemas.microsoft.com/office/drawing/2014/main" val="105603680"/>
                    </a:ext>
                  </a:extLst>
                </a:gridCol>
                <a:gridCol w="2293495">
                  <a:extLst>
                    <a:ext uri="{9D8B030D-6E8A-4147-A177-3AD203B41FA5}">
                      <a16:colId xmlns="" xmlns:a16="http://schemas.microsoft.com/office/drawing/2014/main" val="1076002579"/>
                    </a:ext>
                  </a:extLst>
                </a:gridCol>
                <a:gridCol w="1888760">
                  <a:extLst>
                    <a:ext uri="{9D8B030D-6E8A-4147-A177-3AD203B41FA5}">
                      <a16:colId xmlns="" xmlns:a16="http://schemas.microsoft.com/office/drawing/2014/main" val="2394749290"/>
                    </a:ext>
                  </a:extLst>
                </a:gridCol>
              </a:tblGrid>
              <a:tr h="659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ROAD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</a:t>
                      </a:r>
                    </a:p>
                    <a:p>
                      <a:pPr algn="ctr"/>
                      <a:r>
                        <a:rPr lang="en-US" dirty="0"/>
                        <a:t>COST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BLOCK GRANT  (BG) OR OTHER FUNDING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 AMOUNT REQ’D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251024"/>
                  </a:ext>
                </a:extLst>
              </a:tr>
              <a:tr h="839637">
                <a:tc>
                  <a:txBody>
                    <a:bodyPr/>
                    <a:lstStyle/>
                    <a:p>
                      <a:r>
                        <a:rPr lang="en-US" b="1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River Road @N. Thetford</a:t>
                      </a:r>
                    </a:p>
                    <a:p>
                      <a:r>
                        <a:rPr lang="en-US" b="1" dirty="0"/>
                        <a:t>Article 8 &amp; 9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$550,000</a:t>
                      </a:r>
                    </a:p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$80,994 from FEMA</a:t>
                      </a:r>
                    </a:p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$200,000 to smooth funding</a:t>
                      </a:r>
                    </a:p>
                    <a:p>
                      <a:pPr algn="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0618618"/>
                  </a:ext>
                </a:extLst>
              </a:tr>
              <a:tr h="1139709">
                <a:tc>
                  <a:txBody>
                    <a:bodyPr/>
                    <a:lstStyle/>
                    <a:p>
                      <a:r>
                        <a:rPr lang="en-US" b="1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Pave River Road “South”</a:t>
                      </a:r>
                    </a:p>
                    <a:p>
                      <a:r>
                        <a:rPr lang="en-US" b="1" dirty="0"/>
                        <a:t>Article 15 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$281,850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$100,000 BG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$154,625 + $27,225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None, use Dorchester and Paved Rd Fund and Paved Rd Fund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2500728"/>
                  </a:ext>
                </a:extLst>
              </a:tr>
              <a:tr h="712318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/>
                        <a:t>River Road @ N. Thetford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PROJECT PUT ON</a:t>
                      </a:r>
                      <a:r>
                        <a:rPr lang="en-US" baseline="0" dirty="0" smtClean="0"/>
                        <a:t> 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dirty="0"/>
                        <a:t>$275,000 to 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0305121"/>
                  </a:ext>
                </a:extLst>
              </a:tr>
              <a:tr h="498622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Pave River Road “North”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$277,000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$95,000 BG</a:t>
                      </a:r>
                    </a:p>
                    <a:p>
                      <a:pPr algn="r"/>
                      <a:r>
                        <a:rPr lang="en-US" dirty="0" smtClean="0"/>
                        <a:t>$100,000 Class V CRF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$82,000 WA</a:t>
                      </a:r>
                    </a:p>
                    <a:p>
                      <a:pPr algn="r"/>
                      <a:r>
                        <a:rPr lang="en-US" baseline="0" smtClean="0"/>
                        <a:t>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8194122"/>
                  </a:ext>
                </a:extLst>
              </a:tr>
              <a:tr h="498622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Goose Pond Rd@ ”Hewes Hill”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$274,000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$274,000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6873253"/>
                  </a:ext>
                </a:extLst>
              </a:tr>
              <a:tr h="288354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Pave Goose Pond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676330"/>
                  </a:ext>
                </a:extLst>
              </a:tr>
              <a:tr h="498622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Pavement Preservation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$200,000 BG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BG $ from 2022 &amp;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7659552"/>
                  </a:ext>
                </a:extLst>
              </a:tr>
              <a:tr h="2849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7969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6AAC9E1-AB8A-D743-B96C-6924162B7A71}"/>
              </a:ext>
            </a:extLst>
          </p:cNvPr>
          <p:cNvSpPr txBox="1"/>
          <p:nvPr/>
        </p:nvSpPr>
        <p:spPr>
          <a:xfrm>
            <a:off x="0" y="0"/>
            <a:ext cx="906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MAJOR ROAD PROJECTS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044A7A-A5FC-854F-B5AE-B697B6CE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A4-1830-EC4A-95B4-C63B2DE44C5B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2980679-4C8B-DC46-86F9-29148972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2020 Town Muni Budget </a:t>
            </a:r>
          </a:p>
        </p:txBody>
      </p:sp>
    </p:spTree>
    <p:extLst>
      <p:ext uri="{BB962C8B-B14F-4D97-AF65-F5344CB8AC3E}">
        <p14:creationId xmlns:p14="http://schemas.microsoft.com/office/powerpoint/2010/main" val="42703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81460</TotalTime>
  <Words>658</Words>
  <Application>Microsoft Office PowerPoint</Application>
  <PresentationFormat>On-screen Show (4:3)</PresentationFormat>
  <Paragraphs>187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        Town of Lyme  Select Board  Proposed 2021 Operating Budget , Capital Reserve Funding (CRF) and Money Warrant Articles (WA)Summary (To be raised by taxation)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thibeault</dc:creator>
  <cp:lastModifiedBy>Lisa Garcia</cp:lastModifiedBy>
  <cp:revision>181</cp:revision>
  <cp:lastPrinted>2021-01-07T16:35:56Z</cp:lastPrinted>
  <dcterms:created xsi:type="dcterms:W3CDTF">2018-10-09T15:30:56Z</dcterms:created>
  <dcterms:modified xsi:type="dcterms:W3CDTF">2021-01-28T18:02:49Z</dcterms:modified>
</cp:coreProperties>
</file>